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61" r:id="rId2"/>
    <p:sldId id="263" r:id="rId3"/>
    <p:sldId id="280" r:id="rId4"/>
    <p:sldId id="278" r:id="rId5"/>
    <p:sldId id="281" r:id="rId6"/>
    <p:sldId id="26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4" r:id="rId15"/>
    <p:sldId id="290" r:id="rId16"/>
    <p:sldId id="289" r:id="rId17"/>
    <p:sldId id="291" r:id="rId18"/>
    <p:sldId id="292" r:id="rId19"/>
    <p:sldId id="296" r:id="rId20"/>
    <p:sldId id="295" r:id="rId21"/>
    <p:sldId id="297" r:id="rId22"/>
    <p:sldId id="298" r:id="rId23"/>
    <p:sldId id="300" r:id="rId24"/>
    <p:sldId id="299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. Title" id="{815ED232-E290-4F5D-B363-F6789EDFD302}">
          <p14:sldIdLst>
            <p14:sldId id="261"/>
          </p14:sldIdLst>
        </p14:section>
        <p14:section name="1. Introduction" id="{04291B80-0CA4-4DBD-A9EF-23DB4B215451}">
          <p14:sldIdLst>
            <p14:sldId id="263"/>
            <p14:sldId id="280"/>
          </p14:sldIdLst>
        </p14:section>
        <p14:section name="2. Summary of Review" id="{7D86F2AF-2170-46D8-9738-05BF90210A87}">
          <p14:sldIdLst>
            <p14:sldId id="278"/>
          </p14:sldIdLst>
        </p14:section>
        <p14:section name="3. Specific Articles" id="{CECB9DA9-38D2-4A55-8697-EDD7CAA180AC}">
          <p14:sldIdLst>
            <p14:sldId id="281"/>
            <p14:sldId id="268"/>
            <p14:sldId id="282"/>
            <p14:sldId id="283"/>
            <p14:sldId id="284"/>
            <p14:sldId id="285"/>
            <p14:sldId id="286"/>
            <p14:sldId id="287"/>
            <p14:sldId id="288"/>
            <p14:sldId id="294"/>
            <p14:sldId id="290"/>
            <p14:sldId id="289"/>
            <p14:sldId id="291"/>
            <p14:sldId id="292"/>
            <p14:sldId id="296"/>
            <p14:sldId id="295"/>
            <p14:sldId id="297"/>
            <p14:sldId id="298"/>
            <p14:sldId id="300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17C"/>
    <a:srgbClr val="FED966"/>
    <a:srgbClr val="9EC981"/>
    <a:srgbClr val="C389A2"/>
    <a:srgbClr val="7F7F7F"/>
    <a:srgbClr val="BFBFBF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D0914-4BCD-6D40-B3E0-03C33D95747E}" v="793" dt="2026-02-20T04:14:42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4640"/>
  </p:normalViewPr>
  <p:slideViewPr>
    <p:cSldViewPr snapToGrid="0" snapToObjects="1">
      <p:cViewPr>
        <p:scale>
          <a:sx n="93" d="100"/>
          <a:sy n="93" d="100"/>
        </p:scale>
        <p:origin x="123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DA039-CF57-4BFA-A93F-227DB3998178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A80F-0E9B-4578-883B-CBA4D9878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6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8B284-7D4F-4FE3-9356-DD926CA8FAA2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4B373-A581-4121-BCC5-CF5F242E7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8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C092-3B31-D73A-902D-428C11D9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401DB-398A-7F8E-2CD0-725AD9D23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B8191-D4A4-6E88-B03F-81979BCDE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90273-27DE-9B23-332F-D3F948C6ED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9DF40-F3A0-3088-0EE0-3F4F6B03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59738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12478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F4D4-4F93-C9BA-AD70-21E413A88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C34B0-1CC5-9E02-EB84-EC483293E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478EDB-FA19-707A-DE99-D41CA9AD9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B5163-C68F-30E4-B0B3-919361ECB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26B4-954E-7DA3-C7FC-AA7D8992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7638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E70B-2883-A5A1-F6DF-00CEA6A7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5A4420-FD4D-F76E-FB28-A273292D2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0BEFD-644A-3650-FBF4-58BD3BE7B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D3C60-365B-74A7-5591-018CF52E5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BEEA-7F70-0A59-C564-5672D78F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10339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435B4-9EF9-F9A9-040E-D19A1EBB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9FA904-0E34-A9DF-9EC2-74212C630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FF4EA-4B1C-77BD-8CB8-AD15F7BAE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1EA3-F369-3DC2-1DA0-920459F38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8E65-3DD1-3EFC-4840-0CB6B5D2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357725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50B0-C17D-C05A-4A2F-08FDCB4BD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A6F51-5617-AE55-3BFA-710C45218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60C931-980A-E29B-406B-176B85EE8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FD635-53B1-BFD4-58DF-9B0790DE41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7EF8-52F7-3F08-B73F-1DEC9E5D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61092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98D1-95F3-18D7-0622-490E44C73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50470-AC0A-A29B-87B0-D79B467FD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4C9BB-3DF0-DAB1-F129-214FD770F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637F4-1D66-3723-2D33-4FD6A2C6B8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1D2FF-E503-AB07-1113-2B111CEA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55280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1FF34-DA61-929B-D1E9-BFA3A04CB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4850F-5AE8-266A-CFA2-48E621B02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0DA39-CD7F-75EB-CDDA-337169963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719DD-634B-7E2C-948B-D87ACEBCB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E5E0F-B7F7-F174-EED0-55565EE3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868806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FACC6-7925-C883-887C-97D03593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431D3-3B39-BA35-2527-812EABC2B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8B384-668F-1AE6-F3E0-CE3518384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3030-25E9-8E16-595B-98EFA77D4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4B373-A581-4121-BCC5-CF5F242E725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11B7-3C0B-0B3C-EC5B-8784123E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67997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32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2463023" y="0"/>
            <a:ext cx="2234926" cy="6858000"/>
            <a:chOff x="-2913321" y="-642794"/>
            <a:chExt cx="2743200" cy="7500793"/>
          </a:xfrm>
        </p:grpSpPr>
        <p:sp>
          <p:nvSpPr>
            <p:cNvPr id="4" name="Rectangle 3"/>
            <p:cNvSpPr/>
            <p:nvPr userDrawn="1"/>
          </p:nvSpPr>
          <p:spPr>
            <a:xfrm>
              <a:off x="-2913321" y="-642794"/>
              <a:ext cx="2743200" cy="7500793"/>
            </a:xfrm>
            <a:prstGeom prst="rect">
              <a:avLst/>
            </a:prstGeom>
            <a:noFill/>
            <a:ln w="1905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-2801679" y="-642793"/>
              <a:ext cx="2519916" cy="346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ARL Slide Formatting Info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This information will not print or be visible when presenting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Opening Slide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Title Font: Calibri, Bold, 44, Caps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Subtitle Font: Calibri, 36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Author Info: Calibri, 24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Date Info: Calibri, Italic, 24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Section Header Slides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Title Font: Calibri, Bold, 36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Subtitle Font: Calibri, Italic, 24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Body Slides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Header Font: Calibri, Bold, Caps, 36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Body Text: Calibri, 24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Bullet Text: Calibri, 18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RGB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-2735254" y="1839555"/>
              <a:ext cx="2286000" cy="50493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Outline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(use sparingly)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Black, 1 pt.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2684721" y="3188847"/>
              <a:ext cx="2286000" cy="365760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Black:	0   0   0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-2684721" y="3649592"/>
              <a:ext cx="2286000" cy="36576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White:	255 255 255</a:t>
              </a: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-2684721" y="4110337"/>
              <a:ext cx="2286000" cy="365760"/>
            </a:xfrm>
            <a:prstGeom prst="rect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Gray/Blue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:	68   84  106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2684721" y="4571296"/>
              <a:ext cx="2286000" cy="365760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Light Gray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:	230 230 230</a:t>
              </a: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2684721" y="5032255"/>
              <a:ext cx="2286000" cy="365760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Light Blue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:	91  155  213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2684721" y="5493214"/>
              <a:ext cx="2286000" cy="365760"/>
            </a:xfrm>
            <a:prstGeom prst="rect">
              <a:avLst/>
            </a:prstGeom>
            <a:solidFill>
              <a:srgbClr val="4242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Dark Gray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:	66   66   66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2684721" y="5954173"/>
              <a:ext cx="2286000" cy="365760"/>
            </a:xfrm>
            <a:prstGeom prst="rect">
              <a:avLst/>
            </a:prstGeom>
            <a:solidFill>
              <a:srgbClr val="00599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PSU Blue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:	 0    89   158</a:t>
              </a: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2684721" y="6403581"/>
              <a:ext cx="2286000" cy="365760"/>
            </a:xfrm>
            <a:prstGeom prst="rect">
              <a:avLst/>
            </a:prstGeom>
            <a:solidFill>
              <a:srgbClr val="7777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Med Gray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"/>
                  <a:cs typeface=""/>
                </a:rPr>
                <a:t>:	100 100 100</a:t>
              </a:r>
            </a:p>
          </p:txBody>
        </p:sp>
      </p:grpSp>
      <p:sp>
        <p:nvSpPr>
          <p:cNvPr id="15" name="hc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c"/>
          <p:cNvSpPr txBox="1"/>
          <p:nvPr userDrawn="1"/>
        </p:nvSpPr>
        <p:spPr>
          <a:xfrm>
            <a:off x="-1524" y="6510707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0" y="6492875"/>
            <a:ext cx="35242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290C8-DD7A-4F97-8FE3-5743AABA7AD9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8-35480-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chrome-extension://efaidnbmnnnibpcajpcglclefindmkaj/https:/web.mae.ufl.edu/nkim/egm6365/Solutions/ch10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researchgate.net/figure/Two-variations-of-a-GRIN-lens-where-the-dielectric-properties-are-varied-across-the_fig4_36661623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031" y="2197889"/>
            <a:ext cx="1087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kern="0" cap="all" dirty="0">
                <a:solidFill>
                  <a:srgbClr val="000000"/>
                </a:solidFill>
              </a:rPr>
              <a:t>Optimization Techniques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281" y="3890671"/>
            <a:ext cx="1174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Shivam Gaind </a:t>
            </a:r>
          </a:p>
        </p:txBody>
      </p:sp>
    </p:spTree>
    <p:extLst>
      <p:ext uri="{BB962C8B-B14F-4D97-AF65-F5344CB8AC3E}">
        <p14:creationId xmlns:p14="http://schemas.microsoft.com/office/powerpoint/2010/main" val="84434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91F90-B243-D122-CAAD-CBC7EC6DC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8F08A7-7515-E983-177C-48240E6E8914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AA3FB-1235-F4EE-DC10-24826834E626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7C2D2C-8102-B3BD-0657-79E3591246EA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75EB48-261B-C07D-A318-481F70E3426F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FE14C60-9881-F03E-A08E-129BCEF0A862}"/>
              </a:ext>
            </a:extLst>
          </p:cNvPr>
          <p:cNvSpPr txBox="1"/>
          <p:nvPr/>
        </p:nvSpPr>
        <p:spPr>
          <a:xfrm>
            <a:off x="699895" y="648869"/>
            <a:ext cx="8280442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dirty="0"/>
              <a:t>Optimization Loop (the algorithm)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Start with initial GRIN lens profile (starting permittivity values for each voxel)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Run Forward Simulation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Run Adjoint Simulation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	*(Both simulations are run on COMSOL Multiphysics)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Solve for gradient of each voxel 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Apply a gaussian filter (replaces each voxel value with weighted average of its neighbors)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Closer voxels influence it more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Further out voxels influence it less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Apply permittivity bounds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if any values are outside the allowable permittivity range, set them to the maximum or minimum allowable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Repeat the optimization loop until the gain stops improving</a:t>
            </a:r>
          </a:p>
          <a:p>
            <a:pPr lvl="1"/>
            <a:r>
              <a:rPr lang="en-US" sz="2000" dirty="0"/>
              <a:t>	(gain is evaluated during each iteration of the forward simulation)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b="1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1371600" lvl="2" indent="-457200">
              <a:buFont typeface="+mj-lt"/>
              <a:buAutoNum type="arabicPeriod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04105B-01D9-747D-C4F2-3880955DB522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B155B-E99E-552E-7C40-25E31359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031" y="1294897"/>
            <a:ext cx="2869109" cy="47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9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93D16-04FF-6B57-CC07-69B1C5134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112B8-D3D2-7356-1EA4-05E90B1B1E2B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0D153-3E67-4875-753D-3EA346B5258D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5406BB-4658-FD8A-A393-C0D12F52D765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7440EE-9FE1-74E3-47A6-4B0AFE3C6EC7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04314D-6069-8306-DA8F-AFDFB13309DA}"/>
              </a:ext>
            </a:extLst>
          </p:cNvPr>
          <p:cNvSpPr txBox="1"/>
          <p:nvPr/>
        </p:nvSpPr>
        <p:spPr>
          <a:xfrm>
            <a:off x="699894" y="648869"/>
            <a:ext cx="6732871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dirty="0"/>
              <a:t>What is being Optimized? </a:t>
            </a: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gain (strength) of the broadside beam is being maximized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 antenna should be able to send as much power possible straight forward at the 0 degree angle</a:t>
            </a:r>
            <a:br>
              <a:rPr lang="en-US" sz="2000" dirty="0"/>
            </a:br>
            <a:endParaRPr lang="en-US" sz="2000" dirty="0"/>
          </a:p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dirty="0"/>
              <a:t>Design &amp; Result </a:t>
            </a: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GRIN Lens was printed using Stratasys 3D printer in plastic material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Printed different size holes within each voxel </a:t>
            </a:r>
          </a:p>
          <a:p>
            <a:pPr lvl="1"/>
            <a:r>
              <a:rPr lang="en-US" sz="2000" dirty="0"/>
              <a:t>	(allows control over how much air enters each 	voxel)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Result was a horn that was 60% smaller and 40% lighter</a:t>
            </a:r>
          </a:p>
          <a:p>
            <a:pPr lvl="1"/>
            <a:br>
              <a:rPr lang="en-US" sz="2000" dirty="0"/>
            </a:br>
            <a:endParaRPr lang="en-US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BAA0A7-DD51-2718-2257-214AE9CE11B3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13314" name="Picture 2">
            <a:hlinkClick r:id="rId3"/>
            <a:extLst>
              <a:ext uri="{FF2B5EF4-FFF2-40B4-BE49-F238E27FC236}">
                <a16:creationId xmlns:a16="http://schemas.microsoft.com/office/drawing/2014/main" id="{934B801D-A2EA-77CE-EB39-1CFAC79AC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/>
          <a:stretch>
            <a:fillRect/>
          </a:stretch>
        </p:blipFill>
        <p:spPr bwMode="auto">
          <a:xfrm>
            <a:off x="8087514" y="1227208"/>
            <a:ext cx="2989789" cy="27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A242A-5950-7D4E-8E6C-957B73D9E9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26" t="5274" b="4195"/>
          <a:stretch>
            <a:fillRect/>
          </a:stretch>
        </p:blipFill>
        <p:spPr>
          <a:xfrm>
            <a:off x="8456447" y="4178928"/>
            <a:ext cx="2020110" cy="21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6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76A5-5815-B470-D2A4-3CCE9E981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660A7-AC9C-03A3-1A49-5ED1398F2B78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46F71-A5CC-71D2-C09C-BBDF33514BEF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Multiphysics Inverse-Design of Multifunctional Freeform Meta-</a:t>
            </a:r>
            <a:r>
              <a:rPr lang="en-US" sz="2400" dirty="0" err="1"/>
              <a:t>Radomes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A7439-3FE6-B74D-FF89-F7A812B3FC41}"/>
              </a:ext>
            </a:extLst>
          </p:cNvPr>
          <p:cNvSpPr/>
          <p:nvPr/>
        </p:nvSpPr>
        <p:spPr>
          <a:xfrm>
            <a:off x="465468" y="6519446"/>
            <a:ext cx="117230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Burns, Tyler &amp; Huynh, Andy &amp; </a:t>
            </a:r>
            <a:r>
              <a:rPr lang="en-US" sz="800" dirty="0" err="1"/>
              <a:t>Mackertich‐Sengerdy</a:t>
            </a:r>
            <a:r>
              <a:rPr lang="en-US" sz="800" dirty="0"/>
              <a:t>, </a:t>
            </a:r>
            <a:r>
              <a:rPr lang="en-US" sz="800" dirty="0" err="1"/>
              <a:t>Galestan</a:t>
            </a:r>
            <a:r>
              <a:rPr lang="en-US" sz="800" dirty="0"/>
              <a:t> &amp; Campbell, Sawyer &amp; Werner, Douglas. (2025). Multiphysics Inverse‐Design of Multifunctional Freeform Meta‐</a:t>
            </a:r>
            <a:r>
              <a:rPr lang="en-US" sz="800" dirty="0" err="1"/>
              <a:t>Radomes</a:t>
            </a:r>
            <a:r>
              <a:rPr lang="en-US" sz="800" dirty="0"/>
              <a:t>. Small Structures. 6. 10.1002/sstr.202500397.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227338-285B-EC29-7A05-386A9FB75BF6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5EAF7C-6F12-B963-5EF2-92FCC1EB48E9}"/>
              </a:ext>
            </a:extLst>
          </p:cNvPr>
          <p:cNvSpPr txBox="1"/>
          <p:nvPr/>
        </p:nvSpPr>
        <p:spPr>
          <a:xfrm>
            <a:off x="882777" y="1018845"/>
            <a:ext cx="46689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u="sng" kern="0" dirty="0">
                <a:solidFill>
                  <a:srgbClr val="000000"/>
                </a:solidFill>
              </a:rPr>
              <a:t>General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A </a:t>
            </a:r>
            <a:r>
              <a:rPr lang="en-US" sz="2000" kern="0" dirty="0" err="1"/>
              <a:t>radome</a:t>
            </a:r>
            <a:r>
              <a:rPr lang="en-US" sz="2000" kern="0" dirty="0"/>
              <a:t> is a cover that protects an antenna against environmental conditions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u="sng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Goal is to </a:t>
            </a:r>
            <a:r>
              <a:rPr lang="en-US" sz="2000" dirty="0"/>
              <a:t>design a meta-</a:t>
            </a:r>
            <a:r>
              <a:rPr lang="en-US" sz="2000" dirty="0" err="1"/>
              <a:t>radome</a:t>
            </a:r>
            <a:r>
              <a:rPr lang="en-US" sz="2000" dirty="0"/>
              <a:t> that: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Improves antenna gain 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Is easily manufacturable 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Can survive 4400N mechanical load 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kern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Multiphysics Optimization is used (involves concepts from EM &amp; mechanical design)</a:t>
            </a:r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b="1" kern="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60DCF4-5538-96CE-441E-C09F08A22B23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A62B8-5BC2-C79A-98F4-7056855D9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722" y="1786498"/>
            <a:ext cx="5236806" cy="31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4E1EC7-62AD-E33A-75FE-E59EA1B96A57}"/>
              </a:ext>
            </a:extLst>
          </p:cNvPr>
          <p:cNvSpPr txBox="1"/>
          <p:nvPr/>
        </p:nvSpPr>
        <p:spPr>
          <a:xfrm>
            <a:off x="933995" y="647777"/>
            <a:ext cx="6328954" cy="1012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dirty="0"/>
              <a:t>Electromagnetic Optimization </a:t>
            </a:r>
          </a:p>
          <a:p>
            <a:pPr>
              <a:defRPr/>
            </a:pPr>
            <a:endParaRPr lang="en-US" sz="1000" b="1" u="sn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Goal is to maximize gain coming from the broadside beam (image d)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Adjoint optimization </a:t>
            </a:r>
          </a:p>
          <a:p>
            <a:pPr fontAlgn="base"/>
            <a:r>
              <a:rPr lang="en-US" sz="2000" dirty="0"/>
              <a:t>(same technique used for Grin Lenses)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Convert design into voxels 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b="1" dirty="0"/>
              <a:t>Run Forward Simulation </a:t>
            </a:r>
            <a:r>
              <a:rPr lang="en-US" sz="2000" dirty="0"/>
              <a:t>(provides gain, this shows how antenna is currently preforming)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b="1" dirty="0"/>
              <a:t>Run Adjoint Simulation </a:t>
            </a:r>
            <a:r>
              <a:rPr lang="en-US" sz="2000" dirty="0"/>
              <a:t>(inject wave at 0 degrees since broadside beam is where we want to maximize gain)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en-US" sz="2000" dirty="0"/>
              <a:t>Solve gradient (</a:t>
            </a:r>
            <a:r>
              <a:rPr lang="en-US" sz="2000" b="1" dirty="0"/>
              <a:t>forward field x adjoint field</a:t>
            </a:r>
            <a:r>
              <a:rPr lang="en-US" sz="20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 Positive gradient -&gt; add more material (increase permittivity)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Negative gradient -&gt; Decrease permittivity </a:t>
            </a:r>
          </a:p>
          <a:p>
            <a:pPr lvl="2"/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DEB11-4ACC-F333-8931-08DD5D1E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045" y="1802674"/>
            <a:ext cx="4223440" cy="409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DB3BE8-CCCD-8C26-E49B-532CD20AD868}"/>
              </a:ext>
            </a:extLst>
          </p:cNvPr>
          <p:cNvSpPr txBox="1"/>
          <p:nvPr/>
        </p:nvSpPr>
        <p:spPr>
          <a:xfrm>
            <a:off x="3200400" y="1"/>
            <a:ext cx="8746435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Multiphysics Inverse-Design of Multifunctional Freeform Meta-</a:t>
            </a:r>
            <a:r>
              <a:rPr lang="en-US" sz="2400" dirty="0" err="1"/>
              <a:t>Radomes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1478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1C029-115B-9E06-DB46-CC73A80F0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B04B9A-116D-A3DA-752D-07BD0192FAD2}"/>
              </a:ext>
            </a:extLst>
          </p:cNvPr>
          <p:cNvSpPr txBox="1"/>
          <p:nvPr/>
        </p:nvSpPr>
        <p:spPr>
          <a:xfrm>
            <a:off x="933995" y="647777"/>
            <a:ext cx="534827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base"/>
            <a:endParaRPr lang="en-US" sz="2000" b="1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F33CC9-B999-F6B8-3188-80C87EDFAE80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Multiphysics Inverse-Design of Multifunctional Freeform Meta-</a:t>
            </a:r>
            <a:r>
              <a:rPr lang="en-US" sz="2400" dirty="0" err="1"/>
              <a:t>Radomes</a:t>
            </a: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712FE8-588A-C6ED-BE19-26DA0953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788" b="29393"/>
          <a:stretch>
            <a:fillRect/>
          </a:stretch>
        </p:blipFill>
        <p:spPr>
          <a:xfrm>
            <a:off x="7324503" y="1132209"/>
            <a:ext cx="2807049" cy="1947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4CE4B2-E220-79D7-4877-51FAB25E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16"/>
          <a:stretch>
            <a:fillRect/>
          </a:stretch>
        </p:blipFill>
        <p:spPr>
          <a:xfrm>
            <a:off x="956373" y="1034979"/>
            <a:ext cx="4158168" cy="2697571"/>
          </a:xfrm>
          <a:prstGeom prst="rect">
            <a:avLst/>
          </a:prstGeom>
        </p:spPr>
      </p:pic>
      <p:pic>
        <p:nvPicPr>
          <p:cNvPr id="23554" name="Picture 2" descr="figure 1">
            <a:extLst>
              <a:ext uri="{FF2B5EF4-FFF2-40B4-BE49-F238E27FC236}">
                <a16:creationId xmlns:a16="http://schemas.microsoft.com/office/drawing/2014/main" id="{E41DDFC5-1A6C-B796-B8E5-3BFB09BF1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6559" r="34340" b="2305"/>
          <a:stretch>
            <a:fillRect/>
          </a:stretch>
        </p:blipFill>
        <p:spPr bwMode="auto">
          <a:xfrm>
            <a:off x="6406005" y="3289290"/>
            <a:ext cx="4644044" cy="33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78D12-4D16-0D78-E84C-8F76EB3CF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951" y="3916659"/>
            <a:ext cx="3760242" cy="27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8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2D109-CF4C-0702-DBC5-B66D5DDF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5FD0DE-DB59-D5EB-CE60-C3A0A4739786}"/>
                  </a:ext>
                </a:extLst>
              </p:cNvPr>
              <p:cNvSpPr txBox="1"/>
              <p:nvPr/>
            </p:nvSpPr>
            <p:spPr>
              <a:xfrm>
                <a:off x="933995" y="647777"/>
                <a:ext cx="6328954" cy="8740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endParaRPr lang="en-US" sz="2800" b="1" u="sng" kern="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2400" b="1" u="sng" dirty="0"/>
                  <a:t>SIMP model</a:t>
                </a:r>
                <a:endParaRPr lang="en-US" sz="1000" b="1" u="sng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stiffness of each voxel is expressed using: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000" dirty="0"/>
                          <m:t>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𝐾𝐸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=  Stiffness of each voxel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𝐾𝐸</m:t>
                    </m:r>
                  </m:oMath>
                </a14:m>
                <a:r>
                  <a:rPr lang="en-US" sz="2000" dirty="0"/>
                  <a:t>= Stiffness of the solid material 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l-GR" sz="2000" dirty="0"/>
                  <a:t>ρ = </a:t>
                </a:r>
                <a:r>
                  <a:rPr lang="en-US" sz="2000" dirty="0"/>
                  <a:t>density (0 to 1)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 = penalization factor</a:t>
                </a:r>
              </a:p>
              <a:p>
                <a:pPr fontAlgn="base"/>
                <a:br>
                  <a:rPr lang="en-US" sz="2000" b="1" dirty="0"/>
                </a:br>
                <a:r>
                  <a:rPr lang="en-US" sz="2000" b="1" dirty="0"/>
                  <a:t>Penalization factor (p) : it makes intermediate (half) density voxels preform poorly so that during optimization they are pushed to either be fully solid or empty.</a:t>
                </a:r>
              </a:p>
              <a:p>
                <a:pPr lvl="2"/>
                <a:endParaRPr lang="en-US" sz="2000" b="1" dirty="0"/>
              </a:p>
              <a:p>
                <a:pPr lvl="2"/>
                <a:endParaRPr lang="en-US" sz="2000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br>
                  <a:rPr lang="en-US" sz="2000" dirty="0"/>
                </a:br>
                <a:endParaRPr lang="en-US" sz="2000" b="1" dirty="0"/>
              </a:p>
              <a:p>
                <a:pPr lvl="1"/>
                <a:endParaRPr lang="en-US" sz="2000" dirty="0"/>
              </a:p>
              <a:p>
                <a:pPr lvl="2"/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lvl="2"/>
                <a:endParaRPr lang="en-US" sz="2000" dirty="0"/>
              </a:p>
              <a:p>
                <a:pPr lvl="2"/>
                <a:endParaRPr lang="en-US" sz="2000" dirty="0"/>
              </a:p>
              <a:p>
                <a:pPr lvl="3"/>
                <a:br>
                  <a:rPr lang="en-US" sz="2000" dirty="0"/>
                </a:br>
                <a:br>
                  <a:rPr lang="en-US" sz="1800" dirty="0"/>
                </a:br>
                <a:endParaRPr lang="en-US" sz="1800" dirty="0"/>
              </a:p>
              <a:p>
                <a:pPr>
                  <a:defRPr/>
                </a:pPr>
                <a:br>
                  <a:rPr lang="en-US" b="1" kern="0" dirty="0"/>
                </a:br>
                <a:br>
                  <a:rPr lang="en-US" b="1" kern="0" dirty="0"/>
                </a:br>
                <a:endParaRPr lang="en-US" kern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5FD0DE-DB59-D5EB-CE60-C3A0A473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5" y="647777"/>
                <a:ext cx="6328954" cy="8740854"/>
              </a:xfrm>
              <a:prstGeom prst="rect">
                <a:avLst/>
              </a:prstGeom>
              <a:blipFill>
                <a:blip r:embed="rId2"/>
                <a:stretch>
                  <a:fillRect l="-1403" r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F234B1-0A1D-615C-07CC-8FB69CF68F61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Multiphysics Inverse-Design of Multifunctional Freeform Meta-</a:t>
            </a:r>
            <a:r>
              <a:rPr lang="en-US" sz="2400" dirty="0" err="1"/>
              <a:t>Radomes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3E8D6-D65F-C44E-A346-BA2363891C41}"/>
              </a:ext>
            </a:extLst>
          </p:cNvPr>
          <p:cNvSpPr txBox="1"/>
          <p:nvPr/>
        </p:nvSpPr>
        <p:spPr>
          <a:xfrm>
            <a:off x="-69669" y="5519058"/>
            <a:ext cx="12331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rtl="0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Density (</a:t>
            </a:r>
            <a:r>
              <a:rPr lang="el-GR" sz="18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ρ) ↑⇒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Elasticity of each voxel (E)↑⇒ Stiffness (k) ↑⇒ Displacement (x) ↓⇒ Compliance(C)↓ </a:t>
            </a:r>
            <a:endParaRPr lang="en-US" b="0" dirty="0">
              <a:effectLst/>
              <a:highlight>
                <a:srgbClr val="FFFF00"/>
              </a:highlight>
            </a:endParaRP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7410" name="Picture 2" descr="SIMP Method for Topology Optimization - 2019 - SOLIDWORKS Design Help">
            <a:extLst>
              <a:ext uri="{FF2B5EF4-FFF2-40B4-BE49-F238E27FC236}">
                <a16:creationId xmlns:a16="http://schemas.microsoft.com/office/drawing/2014/main" id="{DF5A605F-8175-3F56-8841-29697F91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05" y="1924689"/>
            <a:ext cx="3162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1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7589-FFE6-78DB-2F52-8D2291F74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DAE805-DBDD-AF67-5A06-8EF609A2D57B}"/>
              </a:ext>
            </a:extLst>
          </p:cNvPr>
          <p:cNvSpPr txBox="1"/>
          <p:nvPr/>
        </p:nvSpPr>
        <p:spPr>
          <a:xfrm>
            <a:off x="933995" y="647777"/>
            <a:ext cx="5162005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dirty="0"/>
              <a:t>SIMP model</a:t>
            </a:r>
            <a:endParaRPr lang="en-US" sz="1000" b="1" u="sng" dirty="0"/>
          </a:p>
          <a:p>
            <a:pPr lvl="1" fontAlgn="base"/>
            <a:endParaRPr lang="en-US" sz="2000" b="1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3F05D-C242-D0E4-703D-EDB5142EFEA6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Multiphysics Inverse-Design of Multifunctional Freeform Meta-</a:t>
            </a:r>
            <a:r>
              <a:rPr lang="en-US" sz="2400" dirty="0" err="1"/>
              <a:t>Radomes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098EF-83CC-899B-FE04-A231888E0223}"/>
              </a:ext>
            </a:extLst>
          </p:cNvPr>
          <p:cNvSpPr txBox="1"/>
          <p:nvPr/>
        </p:nvSpPr>
        <p:spPr>
          <a:xfrm>
            <a:off x="751967" y="647777"/>
            <a:ext cx="5162005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sz="2400" b="1" u="sng" dirty="0"/>
          </a:p>
          <a:p>
            <a:pPr>
              <a:defRPr/>
            </a:pPr>
            <a:endParaRPr lang="en-US" sz="1000" b="1" u="sn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The</a:t>
            </a:r>
            <a:r>
              <a:rPr lang="en-US" sz="2000" b="1" dirty="0"/>
              <a:t> SIMP </a:t>
            </a:r>
            <a:r>
              <a:rPr lang="en-US" sz="2000" dirty="0"/>
              <a:t>model</a:t>
            </a:r>
            <a:r>
              <a:rPr lang="en-US" sz="2000" b="1" dirty="0"/>
              <a:t> </a:t>
            </a:r>
            <a:r>
              <a:rPr lang="en-US" sz="2000" dirty="0"/>
              <a:t>(Solid Isotropic Material with Penalization) </a:t>
            </a:r>
            <a:endParaRPr lang="en-US" sz="2000" b="1" dirty="0"/>
          </a:p>
          <a:p>
            <a:pPr fontAlgn="base"/>
            <a:endParaRPr lang="en-US" sz="2000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The material is divided into many voxels 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Each voxel has density value (</a:t>
            </a:r>
            <a:r>
              <a:rPr lang="el-GR" sz="2000" dirty="0"/>
              <a:t>ρ) </a:t>
            </a:r>
            <a:r>
              <a:rPr lang="en-US" sz="2000" dirty="0"/>
              <a:t>between 0 and 1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l-GR" sz="2000" dirty="0"/>
              <a:t>ρ = 0 </a:t>
            </a:r>
            <a:r>
              <a:rPr lang="en-US" sz="2000" dirty="0"/>
              <a:t>void (no material)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l-GR" sz="2000" dirty="0"/>
              <a:t>ρ = 1 (</a:t>
            </a:r>
            <a:r>
              <a:rPr lang="en-US" sz="2000" dirty="0"/>
              <a:t>solid)</a:t>
            </a:r>
            <a:endParaRPr lang="en-US" sz="20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/>
              <a:t>The voxels in red are the “removed” material; their density was driven to zero during the SIMP optimization process.</a:t>
            </a:r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pic>
        <p:nvPicPr>
          <p:cNvPr id="15364" name="Picture 4" descr="The SIMP Method">
            <a:extLst>
              <a:ext uri="{FF2B5EF4-FFF2-40B4-BE49-F238E27FC236}">
                <a16:creationId xmlns:a16="http://schemas.microsoft.com/office/drawing/2014/main" id="{263A8669-9888-CFD0-65B9-76390C04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67" y="2763078"/>
            <a:ext cx="4613966" cy="24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15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9509F-895A-46D4-0995-BC2342C93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DDBF78-CB8F-5E47-F6C3-764DCB773E6C}"/>
                  </a:ext>
                </a:extLst>
              </p:cNvPr>
              <p:cNvSpPr txBox="1"/>
              <p:nvPr/>
            </p:nvSpPr>
            <p:spPr>
              <a:xfrm>
                <a:off x="933994" y="647777"/>
                <a:ext cx="8980715" cy="10125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endParaRPr lang="en-US" sz="2800" b="1" u="sng" kern="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en-US" sz="2400" b="1" u="sng" dirty="0"/>
                  <a:t>Combining Electromagnetic &amp; Mechanical Optimization </a:t>
                </a:r>
              </a:p>
              <a:p>
                <a:pPr>
                  <a:defRPr/>
                </a:pPr>
                <a:endParaRPr lang="en-US" sz="1000" b="1" u="sng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each voxel we look at </a:t>
                </a:r>
              </a:p>
              <a:p>
                <a:pPr marL="742950" lvl="1" indent="-28575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Does adding material improve gain?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= ∆ Gain / ∆ Density)</a:t>
                </a:r>
              </a:p>
              <a:p>
                <a:pPr marL="742950" lvl="1" indent="-28575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Does adding material improve stiffness?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= ∆ Stiffness / ∆ Density)</a:t>
                </a:r>
              </a:p>
              <a:p>
                <a:pPr lvl="1" fontAlgn="base"/>
                <a:endParaRPr lang="en-US" sz="2000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We combine the gradients using a weighted sum  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dirty="0"/>
                  <a:t> = gradient from gain 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000" dirty="0"/>
                  <a:t> = gradient from compliance </a:t>
                </a:r>
              </a:p>
              <a:p>
                <a:pPr marL="285750" indent="-285750" fontAlgn="base">
                  <a:buFont typeface="Arial" panose="020B0604020202020204" pitchFamily="34" charset="0"/>
                  <a:buChar char="•"/>
                </a:pPr>
                <a:r>
                  <a:rPr lang="el-GR" sz="2000" dirty="0"/>
                  <a:t>α = .7 (</a:t>
                </a:r>
                <a:r>
                  <a:rPr lang="en-US" sz="2000" dirty="0"/>
                  <a:t>weighting factor)</a:t>
                </a:r>
              </a:p>
              <a:p>
                <a:pPr fontAlgn="base"/>
                <a:endParaRPr lang="en-US" sz="2000" b="1" dirty="0"/>
              </a:p>
              <a:p>
                <a:pPr marL="342900" indent="-342900" fontAlgn="base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We get one final gradient for each voxel (G) </a:t>
                </a:r>
              </a:p>
              <a:p>
                <a:pPr marL="800100" lvl="1" indent="-34290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Positive gradient -&gt; add more material </a:t>
                </a:r>
              </a:p>
              <a:p>
                <a:pPr marL="800100" lvl="1" indent="-342900" fontAlgn="base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Negative gradient -&gt; reduce material  </a:t>
                </a:r>
              </a:p>
              <a:p>
                <a:pPr fontAlgn="base"/>
                <a:br>
                  <a:rPr lang="en-US" sz="2000" b="1" dirty="0"/>
                </a:br>
                <a:endParaRPr lang="en-US" sz="2000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br>
                  <a:rPr lang="en-US" sz="2000" dirty="0"/>
                </a:br>
                <a:endParaRPr lang="en-US" sz="2000" b="1" dirty="0"/>
              </a:p>
              <a:p>
                <a:pPr lvl="1"/>
                <a:endParaRPr lang="en-US" sz="2000" dirty="0"/>
              </a:p>
              <a:p>
                <a:pPr lvl="2"/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lvl="2"/>
                <a:endParaRPr lang="en-US" sz="2000" dirty="0"/>
              </a:p>
              <a:p>
                <a:pPr lvl="2"/>
                <a:endParaRPr lang="en-US" sz="2000" dirty="0"/>
              </a:p>
              <a:p>
                <a:pPr lvl="3"/>
                <a:br>
                  <a:rPr lang="en-US" sz="2000" dirty="0"/>
                </a:br>
                <a:br>
                  <a:rPr lang="en-US" sz="1800" dirty="0"/>
                </a:br>
                <a:endParaRPr lang="en-US" sz="1800" dirty="0"/>
              </a:p>
              <a:p>
                <a:pPr>
                  <a:defRPr/>
                </a:pPr>
                <a:br>
                  <a:rPr lang="en-US" b="1" kern="0" dirty="0"/>
                </a:br>
                <a:br>
                  <a:rPr lang="en-US" b="1" kern="0" dirty="0"/>
                </a:br>
                <a:endParaRPr lang="en-US" kern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DDBF78-CB8F-5E47-F6C3-764DCB773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4" y="647777"/>
                <a:ext cx="8980715" cy="10125849"/>
              </a:xfrm>
              <a:prstGeom prst="rect">
                <a:avLst/>
              </a:prstGeom>
              <a:blipFill>
                <a:blip r:embed="rId2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EB6D9B-8E1B-827E-9963-A9034B6CE23F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Multiphysics Inverse-Design of Multifunctional Freeform Meta-</a:t>
            </a:r>
            <a:r>
              <a:rPr lang="en-US" sz="2400" dirty="0" err="1"/>
              <a:t>Radomes</a:t>
            </a:r>
            <a:endParaRPr lang="en-US" sz="2400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85C69BD-5CF2-73AA-9124-C43D2231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57" y="3138351"/>
            <a:ext cx="3765794" cy="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7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A64B2-05C1-A5A4-BEA5-409F864C0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68DB2-103B-DBBD-F5F0-2A6395F79A42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A3F63-B706-30AE-3FEB-8DE2AFEFFF99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B34A1-318C-7D69-2913-1C9E8D10A3EB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79AE39-935A-04E2-AE72-7E9B9662E3E4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080FC2-3485-ED9A-61EE-77E4E26A79ED}"/>
              </a:ext>
            </a:extLst>
          </p:cNvPr>
          <p:cNvSpPr txBox="1"/>
          <p:nvPr/>
        </p:nvSpPr>
        <p:spPr>
          <a:xfrm>
            <a:off x="699895" y="648869"/>
            <a:ext cx="8613921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800" b="1" u="sng" dirty="0"/>
              <a:t>Optimization Loop (the algorithm) </a:t>
            </a:r>
          </a:p>
          <a:p>
            <a:pPr>
              <a:defRPr/>
            </a:pPr>
            <a:endParaRPr lang="en-US" sz="2800" b="1" u="sng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Run forward EM 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Run adjoint EM 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Run mechanical 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Compute gradients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Combine gradients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Update voxel densities</a:t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*This whole process took about 7 minutes to generate a design </a:t>
            </a:r>
          </a:p>
          <a:p>
            <a:endParaRPr lang="en-US" sz="2000" b="1" dirty="0"/>
          </a:p>
          <a:p>
            <a:r>
              <a:rPr lang="en-US" sz="2000" b="1" dirty="0"/>
              <a:t>We keep running this optimization loop until the gain no longer increases and the compliance no longer significantly decreases. This tells us that we have converged to a local optimum.</a:t>
            </a:r>
          </a:p>
          <a:p>
            <a:pPr lvl="1"/>
            <a:br>
              <a:rPr lang="en-US" sz="2000" dirty="0"/>
            </a:br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603D49-3CFA-FFDA-478D-9A07389AB483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4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EFFA3-39F8-B0E5-CC95-F6B6C9CD1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F495F-8423-779D-AA54-4661F026249F}"/>
              </a:ext>
            </a:extLst>
          </p:cNvPr>
          <p:cNvSpPr txBox="1"/>
          <p:nvPr/>
        </p:nvSpPr>
        <p:spPr>
          <a:xfrm>
            <a:off x="751115" y="922131"/>
            <a:ext cx="6465896" cy="96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800" b="1" u="sng" dirty="0"/>
              <a:t>99 - Line Topology Optimization Code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This is the original minimal MATLAB code written by Ole Sigmund (2001)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Solves the problem “Where should you place material to make a structure as stiff as possible (given a fixed amount of material)?”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Used for 2-D Optimization </a:t>
            </a:r>
          </a:p>
          <a:p>
            <a:pPr lvl="1"/>
            <a:endParaRPr lang="en-US" sz="32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800" b="1" u="sng" dirty="0"/>
              <a:t>88-Line Version (Vectorized, Faster)  </a:t>
            </a:r>
            <a:br>
              <a:rPr lang="en-US" sz="2800" b="1" u="sng" dirty="0"/>
            </a:br>
            <a:r>
              <a:rPr lang="en-US" sz="2400" dirty="0"/>
              <a:t>Provides the same result as the 99 line version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10x -100x faster to run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Can handle larger objects </a:t>
            </a:r>
          </a:p>
          <a:p>
            <a:pPr lvl="2"/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F2B81-E23B-5B32-E3D2-614E1F4F973E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endParaRPr lang="en-US" sz="2400" dirty="0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9CFEEE8B-4933-F92F-D926-06499DC10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056" y="1470211"/>
            <a:ext cx="4661953" cy="47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7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2" y="1262541"/>
            <a:ext cx="109407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What is Optimization?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 with an initial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Define a goal (ex. maximize gain, minimize weight)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constraints (ex. size limits, material limits)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Run loop (design is continuously improved)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Stops once convergence occurs (ex. gain is no longer improved, weight is no longer reduced)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br>
              <a:rPr lang="en-US" sz="2000" dirty="0"/>
            </a:br>
            <a:r>
              <a:rPr lang="en-US" sz="2400" b="1" u="sng" kern="0" dirty="0">
                <a:solidFill>
                  <a:srgbClr val="000000"/>
                </a:solidFill>
              </a:rPr>
              <a:t>What is Parameter Sweep?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Often used before Optimization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a parameter (permittivity)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Test different 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Goal is to identify trends within the material (plot gain vs. permittivity)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6923" y="233363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2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63385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FDA3A-03D6-6D57-C107-F722824A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B0D8D32-91BD-EED0-4F2B-A3589456280D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23124-0FB1-765D-0265-722D2734C016}"/>
              </a:ext>
            </a:extLst>
          </p:cNvPr>
          <p:cNvSpPr txBox="1"/>
          <p:nvPr/>
        </p:nvSpPr>
        <p:spPr>
          <a:xfrm>
            <a:off x="958117" y="706978"/>
            <a:ext cx="6016424" cy="104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dirty="0"/>
              <a:t>The optimization process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Starts with a block of material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Applies loads and supports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Uses Finite Element Analysis to solve for deformation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Solves for which areas carry stress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Gets rid of inefficient material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This loop runs until you get an optimized shape </a:t>
            </a:r>
          </a:p>
          <a:p>
            <a:pPr lvl="1"/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u="sng" dirty="0"/>
              <a:t>99 - Line Topology Optimization Code</a:t>
            </a:r>
          </a:p>
          <a:p>
            <a:pPr>
              <a:defRPr/>
            </a:pPr>
            <a:r>
              <a:rPr lang="en-US" sz="2000" b="1" u="sng" dirty="0"/>
              <a:t>Main Sections 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Input parameters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Initialize design variables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Optimization loop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Finite Element Analysis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Sensitivity </a:t>
            </a:r>
            <a:r>
              <a:rPr lang="en-US" sz="2000" dirty="0" err="1"/>
              <a:t>Analyisis</a:t>
            </a:r>
            <a:r>
              <a:rPr lang="en-US" sz="2000" dirty="0"/>
              <a:t> </a:t>
            </a:r>
          </a:p>
          <a:p>
            <a:pPr marL="457200" indent="-457200" fontAlgn="base">
              <a:buFont typeface="+mj-lt"/>
              <a:buAutoNum type="arabicParenR"/>
            </a:pPr>
            <a:r>
              <a:rPr lang="en-US" sz="2000" dirty="0"/>
              <a:t>Filtering </a:t>
            </a:r>
            <a:endParaRPr lang="en-US" sz="2400" b="1" u="sng" kern="0" dirty="0">
              <a:solidFill>
                <a:srgbClr val="000000"/>
              </a:solidFill>
            </a:endParaRPr>
          </a:p>
          <a:p>
            <a:pPr lvl="2"/>
            <a:endParaRPr lang="en-US" sz="2000" b="1" dirty="0"/>
          </a:p>
          <a:p>
            <a:pPr lvl="2"/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55EAB-CB23-D1DE-C6E5-9AAB93077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447" y="1401222"/>
            <a:ext cx="4749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BB2E3-9D4B-19C1-E949-A7995BBAD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CC5516-A2D7-A93A-1249-9F2887AD7F03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A5026-BF1D-30E5-4973-21EBF8F3C3D4}"/>
              </a:ext>
            </a:extLst>
          </p:cNvPr>
          <p:cNvSpPr txBox="1"/>
          <p:nvPr/>
        </p:nvSpPr>
        <p:spPr>
          <a:xfrm>
            <a:off x="764687" y="759732"/>
            <a:ext cx="11427313" cy="1138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/>
          </a:p>
          <a:p>
            <a:pPr>
              <a:defRPr/>
            </a:pPr>
            <a:r>
              <a:rPr lang="en-US" sz="2400" b="1" u="sng" dirty="0">
                <a:highlight>
                  <a:srgbClr val="FFFF00"/>
                </a:highlight>
              </a:rPr>
              <a:t>function top(</a:t>
            </a:r>
            <a:r>
              <a:rPr lang="en-US" sz="2400" b="1" u="sng" dirty="0" err="1">
                <a:highlight>
                  <a:srgbClr val="FFFF00"/>
                </a:highlight>
              </a:rPr>
              <a:t>nelx,nely,volfrac,penal,rmin</a:t>
            </a:r>
            <a:r>
              <a:rPr lang="en-US" sz="2400" b="1" u="sng" dirty="0">
                <a:highlight>
                  <a:srgbClr val="FFFF00"/>
                </a:highlight>
              </a:rPr>
              <a:t>)</a:t>
            </a:r>
            <a:endParaRPr lang="en-US" sz="2000" b="1" u="sng" dirty="0">
              <a:highlight>
                <a:srgbClr val="FFFF00"/>
              </a:highlight>
            </a:endParaRPr>
          </a:p>
          <a:p>
            <a:pPr fontAlgn="base"/>
            <a:endParaRPr lang="en-US" sz="20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/>
              <a:t>First step is to create a function that takes 5 input parameters</a:t>
            </a:r>
          </a:p>
          <a:p>
            <a:pPr marL="457200" indent="-457200" fontAlgn="base">
              <a:buFont typeface="+mj-lt"/>
              <a:buAutoNum type="arabicParenR"/>
            </a:pPr>
            <a:endParaRPr lang="en-US" sz="21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/>
              <a:t>Design grid size = </a:t>
            </a:r>
            <a:r>
              <a:rPr lang="en-US" sz="2100" dirty="0" err="1"/>
              <a:t>nelx</a:t>
            </a:r>
            <a:r>
              <a:rPr lang="en-US" sz="2100" dirty="0"/>
              <a:t> * </a:t>
            </a:r>
            <a:r>
              <a:rPr lang="en-US" sz="2100" dirty="0" err="1"/>
              <a:t>nely</a:t>
            </a:r>
            <a:endParaRPr lang="en-US" sz="2100" dirty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 err="1"/>
              <a:t>nelx</a:t>
            </a:r>
            <a:r>
              <a:rPr lang="en-US" sz="2100" dirty="0"/>
              <a:t>: number of elements in the x direction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 err="1"/>
              <a:t>nely</a:t>
            </a:r>
            <a:r>
              <a:rPr lang="en-US" sz="2100" dirty="0"/>
              <a:t>: number of elements in the y direction</a:t>
            </a:r>
          </a:p>
          <a:p>
            <a:pPr marL="914400" lvl="1" indent="-457200" fontAlgn="base">
              <a:buFont typeface="+mj-lt"/>
              <a:buAutoNum type="arabicParenR"/>
            </a:pPr>
            <a:endParaRPr lang="en-US" sz="21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/>
              <a:t>Volume Fraction Constant (</a:t>
            </a:r>
            <a:r>
              <a:rPr lang="en-US" sz="2100" dirty="0" err="1"/>
              <a:t>volfrac</a:t>
            </a:r>
            <a:r>
              <a:rPr lang="en-US" sz="2100" dirty="0"/>
              <a:t>)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/>
              <a:t>Tells you how much of the design grid can have material 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/>
              <a:t>Ex. </a:t>
            </a:r>
            <a:r>
              <a:rPr lang="en-US" sz="2100" dirty="0" err="1"/>
              <a:t>volfrac</a:t>
            </a:r>
            <a:r>
              <a:rPr lang="en-US" sz="2100" dirty="0"/>
              <a:t> =.5, if we have 1000 elements only 500 elements worth of material is allowed </a:t>
            </a:r>
          </a:p>
          <a:p>
            <a:pPr marL="914400" lvl="1" indent="-457200" fontAlgn="base">
              <a:buFont typeface="+mj-lt"/>
              <a:buAutoNum type="arabicParenR"/>
            </a:pPr>
            <a:endParaRPr lang="en-US" sz="21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/>
              <a:t>Penalization factor (usually 3):  forces design to become solid (1) or void (0) </a:t>
            </a:r>
          </a:p>
          <a:p>
            <a:pPr marL="914400" lvl="1" indent="-457200" fontAlgn="base">
              <a:buFont typeface="+mj-lt"/>
              <a:buAutoNum type="arabicParenR"/>
            </a:pPr>
            <a:endParaRPr lang="en-US" sz="21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 err="1"/>
              <a:t>Rmin</a:t>
            </a:r>
            <a:r>
              <a:rPr lang="en-US" sz="2100" dirty="0"/>
              <a:t>: Radius used for the filter (replaces each element's value with the weighted average of its neighbors) 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100" dirty="0"/>
              <a:t>Ex. </a:t>
            </a:r>
            <a:r>
              <a:rPr lang="en-US" sz="2100" dirty="0" err="1"/>
              <a:t>Rmin</a:t>
            </a:r>
            <a:r>
              <a:rPr lang="en-US" sz="2100" dirty="0"/>
              <a:t> = 1.5, each element is influenced by others within  radius of 1.5 elements </a:t>
            </a:r>
          </a:p>
          <a:p>
            <a:pPr marL="0" lvl="1" fontAlgn="base"/>
            <a:br>
              <a:rPr lang="en-US" sz="2000" dirty="0"/>
            </a:br>
            <a:br>
              <a:rPr lang="en-US" sz="2000" dirty="0"/>
            </a:br>
            <a:endParaRPr lang="en-US" sz="2000" b="1" dirty="0"/>
          </a:p>
          <a:p>
            <a:pPr lvl="2"/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29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1A52B-CDC1-13CB-8911-3A365C7CA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7A7E66C-C31A-5770-E2C9-C3B38AC5F44E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24651-7871-1856-C925-5E996F34A9BC}"/>
              </a:ext>
            </a:extLst>
          </p:cNvPr>
          <p:cNvSpPr txBox="1"/>
          <p:nvPr/>
        </p:nvSpPr>
        <p:spPr>
          <a:xfrm>
            <a:off x="764688" y="759732"/>
            <a:ext cx="9223374" cy="878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/>
          </a:p>
          <a:p>
            <a:pPr fontAlgn="base"/>
            <a:r>
              <a:rPr lang="en-US" sz="2400" b="1" u="sng" dirty="0"/>
              <a:t>Initialize design variables </a:t>
            </a:r>
          </a:p>
          <a:p>
            <a:pPr fontAlgn="base"/>
            <a:endParaRPr lang="en-US" sz="20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/>
              <a:t>Tell the optimizer that all elements start with the same density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x = </a:t>
            </a:r>
            <a:r>
              <a:rPr lang="en-US" sz="2100" dirty="0" err="1">
                <a:solidFill>
                  <a:srgbClr val="FF0000"/>
                </a:solidFill>
              </a:rPr>
              <a:t>volfrac</a:t>
            </a:r>
            <a:r>
              <a:rPr lang="en-US" sz="2100" dirty="0">
                <a:solidFill>
                  <a:srgbClr val="FF0000"/>
                </a:solidFill>
              </a:rPr>
              <a:t> * ones(</a:t>
            </a:r>
            <a:r>
              <a:rPr lang="en-US" sz="2100" dirty="0" err="1">
                <a:solidFill>
                  <a:srgbClr val="FF0000"/>
                </a:solidFill>
              </a:rPr>
              <a:t>nely,nelx</a:t>
            </a:r>
            <a:r>
              <a:rPr lang="en-US" sz="2100" dirty="0">
                <a:solidFill>
                  <a:srgbClr val="FF0000"/>
                </a:solidFill>
              </a:rPr>
              <a:t>);</a:t>
            </a:r>
          </a:p>
          <a:p>
            <a:pPr lvl="1" fontAlgn="base"/>
            <a:endParaRPr lang="en-US" sz="2100" dirty="0"/>
          </a:p>
          <a:p>
            <a:pPr marL="457200" indent="-457200" fontAlgn="base">
              <a:buFont typeface="+mj-lt"/>
              <a:buAutoNum type="arabicParenR"/>
            </a:pPr>
            <a:r>
              <a:rPr lang="en-US" sz="2100" dirty="0"/>
              <a:t>Set the optimization loop to run until the design stops changing significantly  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while change &gt; 0.01</a:t>
            </a:r>
            <a:br>
              <a:rPr lang="en-US" sz="2100" dirty="0">
                <a:solidFill>
                  <a:srgbClr val="FF0000"/>
                </a:solidFill>
              </a:rPr>
            </a:br>
            <a:r>
              <a:rPr lang="en-US" sz="2100" dirty="0">
                <a:solidFill>
                  <a:srgbClr val="FF0000"/>
                </a:solidFill>
              </a:rPr>
              <a:t>loop = loop + 1;</a:t>
            </a:r>
            <a:br>
              <a:rPr lang="en-US" sz="2100" dirty="0">
                <a:solidFill>
                  <a:srgbClr val="FF0000"/>
                </a:solidFill>
              </a:rPr>
            </a:br>
            <a:r>
              <a:rPr lang="en-US" sz="2100" dirty="0" err="1">
                <a:solidFill>
                  <a:srgbClr val="FF0000"/>
                </a:solidFill>
              </a:rPr>
              <a:t>xold</a:t>
            </a:r>
            <a:r>
              <a:rPr lang="en-US" sz="2100" dirty="0">
                <a:solidFill>
                  <a:srgbClr val="FF0000"/>
                </a:solidFill>
              </a:rPr>
              <a:t> = x;</a:t>
            </a:r>
          </a:p>
          <a:p>
            <a:pPr lvl="1" fontAlgn="base"/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b="1" dirty="0"/>
          </a:p>
          <a:p>
            <a:pPr lvl="2"/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58F31-E2DE-AF2E-9641-6A483DB0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03920"/>
            <a:ext cx="4982511" cy="26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9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D15F7-4091-FFB8-C39A-126B23D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97B92B-FF63-81DE-020C-743A6B11EF73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9EB26-3CE4-F2AF-9298-14DC0A7B8D39}"/>
                  </a:ext>
                </a:extLst>
              </p:cNvPr>
              <p:cNvSpPr txBox="1"/>
              <p:nvPr/>
            </p:nvSpPr>
            <p:spPr>
              <a:xfrm>
                <a:off x="764688" y="759732"/>
                <a:ext cx="4245723" cy="1203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2400" b="1" u="sng" dirty="0"/>
              </a:p>
              <a:p>
                <a:pPr fontAlgn="base"/>
                <a:r>
                  <a:rPr lang="en-US" sz="2400" b="1" u="sng" dirty="0"/>
                  <a:t>Finite Element Analysis (FEA) </a:t>
                </a:r>
              </a:p>
              <a:p>
                <a:pPr fontAlgn="base"/>
                <a:endParaRPr lang="en-US" sz="2000" dirty="0"/>
              </a:p>
              <a:p>
                <a:pPr fontAlgn="base"/>
                <a:r>
                  <a:rPr lang="en-US" sz="2100" dirty="0"/>
                  <a:t>A.) Build the element stiffness matrix </a:t>
                </a:r>
              </a:p>
              <a:p>
                <a:pPr marL="914400" lvl="1" indent="-457200" fontAlgn="base">
                  <a:buFont typeface="Arial" panose="020B0604020202020204" pitchFamily="34" charset="0"/>
                  <a:buChar char="•"/>
                </a:pPr>
                <a:r>
                  <a:rPr lang="en-US" sz="2100" dirty="0">
                    <a:highlight>
                      <a:srgbClr val="FFFF00"/>
                    </a:highlight>
                  </a:rPr>
                  <a:t>KE = </a:t>
                </a:r>
                <a:r>
                  <a:rPr lang="en-US" sz="2100" dirty="0" err="1">
                    <a:highlight>
                      <a:srgbClr val="FFFF00"/>
                    </a:highlight>
                  </a:rPr>
                  <a:t>lk</a:t>
                </a:r>
                <a:r>
                  <a:rPr lang="en-US" sz="2100" dirty="0">
                    <a:highlight>
                      <a:srgbClr val="FFFF00"/>
                    </a:highlight>
                  </a:rPr>
                  <a:t>;</a:t>
                </a:r>
              </a:p>
              <a:p>
                <a:pPr marL="457200" indent="-457200" fontAlgn="base">
                  <a:buFont typeface="Courier New" panose="02070309020205020404" pitchFamily="49" charset="0"/>
                  <a:buChar char="o"/>
                </a:pPr>
                <a:r>
                  <a:rPr lang="en-US" sz="2100" dirty="0"/>
                  <a:t>Calls the function </a:t>
                </a:r>
                <a:r>
                  <a:rPr lang="en-US" sz="2100" dirty="0" err="1"/>
                  <a:t>lk</a:t>
                </a:r>
                <a:r>
                  <a:rPr lang="en-US" sz="2100" dirty="0"/>
                  <a:t>, which builds an 8x8 base element stiffness matrix </a:t>
                </a:r>
              </a:p>
              <a:p>
                <a:pPr marL="457200" indent="-457200" fontAlgn="base">
                  <a:buFont typeface="Courier New" panose="02070309020205020404" pitchFamily="49" charset="0"/>
                  <a:buChar char="o"/>
                </a:pPr>
                <a:r>
                  <a:rPr lang="en-US" sz="2100" dirty="0"/>
                  <a:t>This is the base element stiffness matrix, assuming it is fully solid</a:t>
                </a:r>
              </a:p>
              <a:p>
                <a:pPr fontAlgn="base"/>
                <a:endParaRPr lang="en-US" sz="2100" dirty="0"/>
              </a:p>
              <a:p>
                <a:pPr fontAlgn="base"/>
                <a:r>
                  <a:rPr lang="en-US" sz="2100" dirty="0"/>
                  <a:t>B.) Each element has a stiffness matrix</a:t>
                </a:r>
              </a:p>
              <a:p>
                <a:pPr marL="800100" lvl="1" indent="-342900" fontAlgn="base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sz="2400" dirty="0"/>
                          <m:t>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𝐾𝐸</m:t>
                    </m:r>
                  </m:oMath>
                </a14:m>
                <a:endParaRPr lang="en-US" sz="2100" dirty="0"/>
              </a:p>
              <a:p>
                <a:pPr marL="342900" indent="-342900" fontAlgn="base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KE is the 8x8 base element stiffness matrix </a:t>
                </a:r>
              </a:p>
              <a:p>
                <a:pPr fontAlgn="base"/>
                <a:endParaRPr lang="en-US" sz="2100" dirty="0"/>
              </a:p>
              <a:p>
                <a:pPr fontAlgn="base"/>
                <a:endParaRPr lang="en-US" sz="2100" dirty="0"/>
              </a:p>
              <a:p>
                <a:pPr lvl="1" fontAlgn="base"/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endParaRPr lang="en-US" sz="2000" b="1" dirty="0"/>
              </a:p>
              <a:p>
                <a:pPr lvl="2"/>
                <a:endParaRPr lang="en-US" sz="2000" dirty="0"/>
              </a:p>
              <a:p>
                <a:br>
                  <a:rPr lang="en-US" sz="2000" dirty="0"/>
                </a:br>
                <a:endParaRPr lang="en-US" sz="2000" b="1" dirty="0"/>
              </a:p>
              <a:p>
                <a:pPr lvl="1"/>
                <a:endParaRPr lang="en-US" sz="2000" dirty="0"/>
              </a:p>
              <a:p>
                <a:pPr lvl="2"/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lvl="2"/>
                <a:endParaRPr lang="en-US" sz="2000" dirty="0"/>
              </a:p>
              <a:p>
                <a:pPr lvl="2"/>
                <a:endParaRPr lang="en-US" sz="2000" dirty="0"/>
              </a:p>
              <a:p>
                <a:pPr lvl="3"/>
                <a:br>
                  <a:rPr lang="en-US" sz="2000" dirty="0"/>
                </a:br>
                <a:br>
                  <a:rPr lang="en-US" sz="1800" dirty="0"/>
                </a:br>
                <a:endParaRPr lang="en-US" sz="1800" dirty="0"/>
              </a:p>
              <a:p>
                <a:pPr>
                  <a:defRPr/>
                </a:pPr>
                <a:br>
                  <a:rPr lang="en-US" b="1" kern="0" dirty="0"/>
                </a:br>
                <a:br>
                  <a:rPr lang="en-US" b="1" kern="0" dirty="0"/>
                </a:br>
                <a:endParaRPr lang="en-US" kern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29EB26-3CE4-F2AF-9298-14DC0A7B8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88" y="759732"/>
                <a:ext cx="4245723" cy="12034064"/>
              </a:xfrm>
              <a:prstGeom prst="rect">
                <a:avLst/>
              </a:prstGeom>
              <a:blipFill>
                <a:blip r:embed="rId2"/>
                <a:stretch>
                  <a:fillRect l="-2388" r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CD7DE-8F5F-950A-40D4-33B2E0043B00}"/>
                  </a:ext>
                </a:extLst>
              </p:cNvPr>
              <p:cNvSpPr txBox="1"/>
              <p:nvPr/>
            </p:nvSpPr>
            <p:spPr>
              <a:xfrm>
                <a:off x="5733827" y="1537427"/>
                <a:ext cx="5467573" cy="4339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US" sz="2100" dirty="0"/>
                  <a:t>C.) Build the global stiffness matrix (88 line version)</a:t>
                </a:r>
              </a:p>
              <a:p>
                <a:pPr marL="800100" lvl="1" indent="-342900" fontAlgn="base">
                  <a:buFont typeface="Arial" panose="020B0604020202020204" pitchFamily="34" charset="0"/>
                  <a:buChar char="•"/>
                </a:pPr>
                <a:r>
                  <a:rPr lang="en-US" sz="2100" dirty="0">
                    <a:highlight>
                      <a:srgbClr val="FFFF00"/>
                    </a:highlight>
                  </a:rPr>
                  <a:t>K =  sparse( </a:t>
                </a:r>
                <a:r>
                  <a:rPr lang="en-US" sz="2100" dirty="0" err="1">
                    <a:highlight>
                      <a:srgbClr val="FFFF00"/>
                    </a:highlight>
                  </a:rPr>
                  <a:t>ik</a:t>
                </a:r>
                <a:r>
                  <a:rPr lang="en-US" sz="2100" dirty="0">
                    <a:highlight>
                      <a:srgbClr val="FFFF00"/>
                    </a:highlight>
                  </a:rPr>
                  <a:t>, </a:t>
                </a:r>
                <a:r>
                  <a:rPr lang="en-US" sz="2100" dirty="0" err="1">
                    <a:highlight>
                      <a:srgbClr val="FFFF00"/>
                    </a:highlight>
                  </a:rPr>
                  <a:t>jk</a:t>
                </a:r>
                <a:r>
                  <a:rPr lang="en-US" sz="2100" dirty="0">
                    <a:highlight>
                      <a:srgbClr val="FFFF00"/>
                    </a:highlight>
                  </a:rPr>
                  <a:t>, </a:t>
                </a:r>
                <a:r>
                  <a:rPr lang="en-US" sz="2100" dirty="0" err="1">
                    <a:highlight>
                      <a:srgbClr val="FFFF00"/>
                    </a:highlight>
                  </a:rPr>
                  <a:t>sk</a:t>
                </a:r>
                <a:r>
                  <a:rPr lang="en-US" sz="2100" dirty="0">
                    <a:highlight>
                      <a:srgbClr val="FFFF00"/>
                    </a:highlight>
                  </a:rPr>
                  <a:t>)</a:t>
                </a:r>
              </a:p>
              <a:p>
                <a:pPr marL="800100" lvl="1" indent="-342900" fontAlgn="base">
                  <a:buFont typeface="Arial" panose="020B0604020202020204" pitchFamily="34" charset="0"/>
                  <a:buChar char="•"/>
                </a:pPr>
                <a:endParaRPr lang="en-US" sz="2100" dirty="0"/>
              </a:p>
              <a:p>
                <a:pPr marL="342900" indent="-342900" fontAlgn="base">
                  <a:buFont typeface="Courier New" panose="02070309020205020404" pitchFamily="49" charset="0"/>
                  <a:buChar char="o"/>
                </a:pPr>
                <a:r>
                  <a:rPr lang="en-US" sz="2100" dirty="0"/>
                  <a:t>Built-in function that combines all of the element stiffness matrices into one matrix.</a:t>
                </a:r>
              </a:p>
              <a:p>
                <a:pPr marL="800100" lvl="1" indent="-342900" fontAlgn="base">
                  <a:buFont typeface="Courier New" panose="02070309020205020404" pitchFamily="49" charset="0"/>
                  <a:buChar char="o"/>
                </a:pPr>
                <a:r>
                  <a:rPr lang="en-US" sz="2100" dirty="0" err="1"/>
                  <a:t>iK</a:t>
                </a:r>
                <a:r>
                  <a:rPr lang="en-US" sz="2100" dirty="0"/>
                  <a:t>(n): which row</a:t>
                </a:r>
              </a:p>
              <a:p>
                <a:pPr marL="800100" lvl="1" indent="-342900" fontAlgn="base">
                  <a:buFont typeface="Courier New" panose="02070309020205020404" pitchFamily="49" charset="0"/>
                  <a:buChar char="o"/>
                </a:pPr>
                <a:r>
                  <a:rPr lang="en-US" sz="2100" dirty="0" err="1"/>
                  <a:t>jK</a:t>
                </a:r>
                <a:r>
                  <a:rPr lang="en-US" sz="2100" dirty="0"/>
                  <a:t>(n): which column</a:t>
                </a:r>
              </a:p>
              <a:p>
                <a:pPr marL="800100" lvl="1" indent="-342900" fontAlgn="base">
                  <a:buFont typeface="Courier New" panose="02070309020205020404" pitchFamily="49" charset="0"/>
                  <a:buChar char="o"/>
                </a:pPr>
                <a:r>
                  <a:rPr lang="en-US" sz="2100" dirty="0" err="1"/>
                  <a:t>sK</a:t>
                </a:r>
                <a:r>
                  <a:rPr lang="en-US" sz="2100" dirty="0"/>
                  <a:t>(n):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100" dirty="0"/>
                  <a:t>what stiffness value goes there</a:t>
                </a:r>
              </a:p>
              <a:p>
                <a:pPr marL="342900" indent="-342900" fontAlgn="base">
                  <a:buFont typeface="Courier New" panose="02070309020205020404" pitchFamily="49" charset="0"/>
                  <a:buChar char="o"/>
                </a:pPr>
                <a:endParaRPr lang="en-US" sz="2100" dirty="0"/>
              </a:p>
              <a:p>
                <a:pPr marL="342900" indent="-342900" fontAlgn="base">
                  <a:buFont typeface="Courier New" panose="02070309020205020404" pitchFamily="49" charset="0"/>
                  <a:buChar char="o"/>
                </a:pPr>
                <a:r>
                  <a:rPr lang="en-US" sz="2100" dirty="0"/>
                  <a:t>Sparse creates huge matrices and saves memory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3CD7DE-8F5F-950A-40D4-33B2E004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827" y="1537427"/>
                <a:ext cx="5467573" cy="4339650"/>
              </a:xfrm>
              <a:prstGeom prst="rect">
                <a:avLst/>
              </a:prstGeom>
              <a:blipFill>
                <a:blip r:embed="rId3"/>
                <a:stretch>
                  <a:fillRect l="-1389" t="-583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258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51ACC-4284-0A9A-FD71-42E8D2A9F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D7F690-44DB-904A-4FDC-D9A7AE6B191C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E8966-695A-FE7B-E025-DBDCE6BBDFC7}"/>
              </a:ext>
            </a:extLst>
          </p:cNvPr>
          <p:cNvSpPr txBox="1"/>
          <p:nvPr/>
        </p:nvSpPr>
        <p:spPr>
          <a:xfrm>
            <a:off x="721144" y="613466"/>
            <a:ext cx="10275719" cy="1209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/>
          </a:p>
          <a:p>
            <a:pPr fontAlgn="base"/>
            <a:r>
              <a:rPr lang="en-US" sz="2400" b="1" u="sng" dirty="0"/>
              <a:t>Finite Element Analysis (FEA) </a:t>
            </a:r>
          </a:p>
          <a:p>
            <a:pPr fontAlgn="base"/>
            <a:endParaRPr lang="en-US" sz="2400" b="1" u="sng" dirty="0"/>
          </a:p>
          <a:p>
            <a:pPr fontAlgn="base"/>
            <a:r>
              <a:rPr lang="en-US" sz="2200" b="1" dirty="0"/>
              <a:t> D.) Solve for displacement matrix U </a:t>
            </a:r>
          </a:p>
          <a:p>
            <a:pPr fontAlgn="base"/>
            <a:r>
              <a:rPr lang="en-US" sz="2000" dirty="0"/>
              <a:t>(gives you the displacement vector of each node) 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b="1" dirty="0">
                <a:highlight>
                  <a:srgbClr val="FFFF00"/>
                </a:highlight>
              </a:rPr>
              <a:t>U(</a:t>
            </a:r>
            <a:r>
              <a:rPr lang="en-US" sz="2000" b="1" dirty="0" err="1">
                <a:highlight>
                  <a:srgbClr val="FFFF00"/>
                </a:highlight>
              </a:rPr>
              <a:t>freedofs</a:t>
            </a:r>
            <a:r>
              <a:rPr lang="en-US" sz="2000" b="1" dirty="0">
                <a:highlight>
                  <a:srgbClr val="FFFF00"/>
                </a:highlight>
              </a:rPr>
              <a:t>) = K(</a:t>
            </a:r>
            <a:r>
              <a:rPr lang="en-US" sz="2000" b="1" dirty="0" err="1">
                <a:highlight>
                  <a:srgbClr val="FFFF00"/>
                </a:highlight>
              </a:rPr>
              <a:t>freedofs,freedofs</a:t>
            </a:r>
            <a:r>
              <a:rPr lang="en-US" sz="2000" b="1" dirty="0">
                <a:highlight>
                  <a:srgbClr val="FFFF00"/>
                </a:highlight>
              </a:rPr>
              <a:t>) \ F(</a:t>
            </a:r>
            <a:r>
              <a:rPr lang="en-US" sz="2000" b="1" dirty="0" err="1">
                <a:highlight>
                  <a:srgbClr val="FFFF00"/>
                </a:highlight>
              </a:rPr>
              <a:t>freedofs</a:t>
            </a:r>
            <a:r>
              <a:rPr lang="en-US" sz="2000" b="1" dirty="0">
                <a:highlight>
                  <a:srgbClr val="FFFF00"/>
                </a:highlight>
              </a:rPr>
              <a:t>);</a:t>
            </a:r>
          </a:p>
          <a:p>
            <a:pPr fontAlgn="base"/>
            <a:br>
              <a:rPr lang="en-US" sz="2000" dirty="0"/>
            </a:b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Originally, we had the global stiffness matrix for the entire design grid. </a:t>
            </a:r>
            <a:br>
              <a:rPr lang="en-US" sz="2000" dirty="0"/>
            </a:b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Now, we only keep the matrix corresponding to the degrees of freedom that are free.</a:t>
            </a:r>
          </a:p>
          <a:p>
            <a:pPr fontAlgn="base"/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We set its size to: Size = (# free DOFs) × (# free DOFs), so that we can extract a smaller matrix from the full global stiffness matrix K.</a:t>
            </a:r>
            <a:br>
              <a:rPr lang="en-US" sz="2000" dirty="0"/>
            </a:br>
            <a:endParaRPr lang="en-US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/>
              <a:t>With F(</a:t>
            </a:r>
            <a:r>
              <a:rPr lang="en-US" sz="2000" dirty="0" err="1"/>
              <a:t>freedofs</a:t>
            </a:r>
            <a:r>
              <a:rPr lang="en-US" sz="2000" dirty="0"/>
              <a:t>), we take our force vector and reduce it down to only the entries corresponding to the free degrees of freedom.</a:t>
            </a:r>
          </a:p>
          <a:p>
            <a:pPr fontAlgn="base"/>
            <a:br>
              <a:rPr lang="en-US" sz="2000" dirty="0"/>
            </a:br>
            <a:endParaRPr lang="en-US" sz="2100" dirty="0"/>
          </a:p>
          <a:p>
            <a:pPr fontAlgn="base"/>
            <a:endParaRPr lang="en-US" sz="2100" dirty="0"/>
          </a:p>
          <a:p>
            <a:pPr lvl="1" fontAlgn="base"/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b="1" dirty="0"/>
          </a:p>
          <a:p>
            <a:pPr lvl="2"/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16864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44BC-4E5A-4A34-27B3-0D28EA72A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C259AE-0D83-FDFA-157F-6A4D88956932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 99 line topology optimization code written in </a:t>
            </a:r>
            <a:r>
              <a:rPr lang="en-US" sz="2400" dirty="0" err="1"/>
              <a:t>Matlab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8BA01-E3E6-9A07-6B57-6567DAE713AF}"/>
              </a:ext>
            </a:extLst>
          </p:cNvPr>
          <p:cNvSpPr txBox="1"/>
          <p:nvPr/>
        </p:nvSpPr>
        <p:spPr>
          <a:xfrm>
            <a:off x="721145" y="613466"/>
            <a:ext cx="5901328" cy="1301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u="sng" dirty="0"/>
          </a:p>
          <a:p>
            <a:pPr fontAlgn="base"/>
            <a:r>
              <a:rPr lang="en-US" sz="2400" b="1" u="sng" dirty="0"/>
              <a:t>Compliance </a:t>
            </a:r>
          </a:p>
          <a:p>
            <a:pPr fontAlgn="base"/>
            <a:r>
              <a:rPr lang="en-US" sz="2400" dirty="0"/>
              <a:t> A.) Solve for the compliance of each element and use that to find the total compliance of the structure</a:t>
            </a:r>
          </a:p>
          <a:p>
            <a:pPr fontAlgn="base"/>
            <a:br>
              <a:rPr lang="en-US" sz="2000" dirty="0"/>
            </a:br>
            <a:endParaRPr lang="en-US" sz="2000" dirty="0"/>
          </a:p>
          <a:p>
            <a:pPr fontAlgn="base"/>
            <a:endParaRPr lang="en-US" sz="2000" dirty="0"/>
          </a:p>
          <a:p>
            <a:pPr fontAlgn="base"/>
            <a:r>
              <a:rPr lang="en-US" sz="2400" b="1" dirty="0"/>
              <a:t>     </a:t>
            </a:r>
          </a:p>
          <a:p>
            <a:pPr fontAlgn="base"/>
            <a:r>
              <a:rPr lang="en-US" sz="2400" b="1" dirty="0"/>
              <a:t>    </a:t>
            </a:r>
            <a:r>
              <a:rPr lang="en-US" sz="2400" b="1" dirty="0" err="1">
                <a:highlight>
                  <a:srgbClr val="FFFF00"/>
                </a:highlight>
              </a:rPr>
              <a:t>ce</a:t>
            </a:r>
            <a:r>
              <a:rPr lang="en-US" sz="2400" b="1" dirty="0">
                <a:highlight>
                  <a:srgbClr val="FFFF00"/>
                </a:highlight>
              </a:rPr>
              <a:t> = sum((U(</a:t>
            </a:r>
            <a:r>
              <a:rPr lang="en-US" sz="2400" b="1" dirty="0" err="1">
                <a:highlight>
                  <a:srgbClr val="FFFF00"/>
                </a:highlight>
              </a:rPr>
              <a:t>edofMat</a:t>
            </a:r>
            <a:r>
              <a:rPr lang="en-US" sz="2400" b="1" dirty="0">
                <a:highlight>
                  <a:srgbClr val="FFFF00"/>
                </a:highlight>
              </a:rPr>
              <a:t>)*KE).*U(</a:t>
            </a:r>
            <a:r>
              <a:rPr lang="en-US" sz="2400" b="1" dirty="0" err="1">
                <a:highlight>
                  <a:srgbClr val="FFFF00"/>
                </a:highlight>
              </a:rPr>
              <a:t>edofMat</a:t>
            </a:r>
            <a:r>
              <a:rPr lang="en-US" sz="2400" b="1" dirty="0">
                <a:highlight>
                  <a:srgbClr val="FFFF00"/>
                </a:highlight>
              </a:rPr>
              <a:t>),2)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KE: base element stiffness matrix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edofMat</a:t>
            </a:r>
            <a:r>
              <a:rPr lang="en-US" sz="2000" b="1" dirty="0"/>
              <a:t> </a:t>
            </a:r>
            <a:r>
              <a:rPr lang="en-US" sz="2000" dirty="0"/>
              <a:t>= (number of elements) * 8, each element has 8 DOF corresponding to it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U(</a:t>
            </a:r>
            <a:r>
              <a:rPr lang="en-US" sz="2000" b="1" dirty="0" err="1"/>
              <a:t>edofMat</a:t>
            </a:r>
            <a:r>
              <a:rPr lang="en-US" sz="2000" b="1" dirty="0"/>
              <a:t>): </a:t>
            </a:r>
            <a:r>
              <a:rPr lang="en-US" sz="2000" dirty="0"/>
              <a:t>Takes all the rows listed in </a:t>
            </a:r>
            <a:r>
              <a:rPr lang="en-US" sz="2000" dirty="0" err="1"/>
              <a:t>edofMat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U((</a:t>
            </a:r>
            <a:r>
              <a:rPr lang="en-US" sz="2000" b="1" dirty="0" err="1"/>
              <a:t>edofMat</a:t>
            </a:r>
            <a:r>
              <a:rPr lang="en-US" sz="2000" b="1" dirty="0"/>
              <a:t>),2): </a:t>
            </a:r>
            <a:r>
              <a:rPr lang="en-US" sz="2000" dirty="0"/>
              <a:t>Takes rows listed in </a:t>
            </a:r>
            <a:r>
              <a:rPr lang="en-US" sz="2000" dirty="0" err="1"/>
              <a:t>edofMat</a:t>
            </a:r>
            <a:r>
              <a:rPr lang="en-US" sz="2000" dirty="0"/>
              <a:t>, but only from column 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Ex. </a:t>
            </a:r>
            <a:r>
              <a:rPr lang="en-US" sz="2000" dirty="0" err="1"/>
              <a:t>edofMat</a:t>
            </a:r>
            <a:r>
              <a:rPr lang="en-US" sz="2000" dirty="0"/>
              <a:t> is 1200 × 8</a:t>
            </a:r>
          </a:p>
          <a:p>
            <a:br>
              <a:rPr lang="en-US" sz="2000" dirty="0"/>
            </a:br>
            <a:br>
              <a:rPr lang="en-US" sz="2000" dirty="0"/>
            </a:br>
            <a:endParaRPr lang="en-US" sz="2100" dirty="0"/>
          </a:p>
          <a:p>
            <a:pPr fontAlgn="base"/>
            <a:endParaRPr lang="en-US" sz="2100" dirty="0"/>
          </a:p>
          <a:p>
            <a:pPr lvl="1" fontAlgn="base"/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b="1" dirty="0"/>
          </a:p>
          <a:p>
            <a:pPr lvl="2"/>
            <a:endParaRPr lang="en-US" sz="2000" dirty="0"/>
          </a:p>
          <a:p>
            <a:br>
              <a:rPr lang="en-US" sz="2000" dirty="0"/>
            </a:br>
            <a:endParaRPr lang="en-US" sz="2000" b="1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05F56240-0C24-B80B-3D93-951D496E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73" y="2966757"/>
            <a:ext cx="3111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AE47F-4C34-6D72-5176-ACB3870B6484}"/>
              </a:ext>
            </a:extLst>
          </p:cNvPr>
          <p:cNvSpPr txBox="1"/>
          <p:nvPr/>
        </p:nvSpPr>
        <p:spPr>
          <a:xfrm>
            <a:off x="6721563" y="1203087"/>
            <a:ext cx="51261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dirty="0"/>
              <a:t> B.) Solve for the total compliance of the entire structure </a:t>
            </a:r>
            <a:endParaRPr lang="en-US" sz="2400" b="1" u="sng" dirty="0"/>
          </a:p>
          <a:p>
            <a:br>
              <a:rPr lang="en-US" sz="2400" b="1" dirty="0">
                <a:highlight>
                  <a:srgbClr val="FFFF00"/>
                </a:highlight>
              </a:rPr>
            </a:br>
            <a:r>
              <a:rPr lang="en-US" sz="2400" b="1" dirty="0"/>
              <a:t>        </a:t>
            </a:r>
            <a:r>
              <a:rPr lang="en-US" sz="2400" b="1" dirty="0">
                <a:highlight>
                  <a:srgbClr val="FFFF00"/>
                </a:highlight>
              </a:rPr>
              <a:t>c = sum(sum((</a:t>
            </a:r>
            <a:r>
              <a:rPr lang="en-US" sz="2400" b="1" dirty="0" err="1">
                <a:highlight>
                  <a:srgbClr val="FFFF00"/>
                </a:highlight>
              </a:rPr>
              <a:t>x.^penal</a:t>
            </a:r>
            <a:r>
              <a:rPr lang="en-US" sz="2400" b="1" dirty="0">
                <a:highlight>
                  <a:srgbClr val="FFFF00"/>
                </a:highlight>
              </a:rPr>
              <a:t>).*</a:t>
            </a:r>
            <a:r>
              <a:rPr lang="en-US" sz="2400" b="1" dirty="0" err="1">
                <a:highlight>
                  <a:srgbClr val="FFFF00"/>
                </a:highlight>
              </a:rPr>
              <a:t>ce</a:t>
            </a:r>
            <a:r>
              <a:rPr lang="en-US" sz="2400" b="1" dirty="0">
                <a:highlight>
                  <a:srgbClr val="FFFF00"/>
                </a:highlight>
              </a:rPr>
              <a:t>));</a:t>
            </a:r>
          </a:p>
          <a:p>
            <a:br>
              <a:rPr lang="en-US" sz="2000" dirty="0"/>
            </a:br>
            <a:endParaRPr lang="en-US" sz="2000" dirty="0"/>
          </a:p>
          <a:p>
            <a:pPr fontAlgn="base"/>
            <a:endParaRPr lang="en-US" sz="2000" dirty="0"/>
          </a:p>
          <a:p>
            <a:pPr fontAlgn="base"/>
            <a:r>
              <a:rPr lang="en-US" sz="2400" b="1" dirty="0"/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FA1BD-1B8F-56C3-A469-F526A939DB22}"/>
              </a:ext>
            </a:extLst>
          </p:cNvPr>
          <p:cNvSpPr txBox="1"/>
          <p:nvPr/>
        </p:nvSpPr>
        <p:spPr>
          <a:xfrm>
            <a:off x="6874565" y="2966757"/>
            <a:ext cx="507227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en-US" sz="2400" dirty="0"/>
          </a:p>
          <a:p>
            <a:pPr fontAlgn="base"/>
            <a:r>
              <a:rPr lang="en-US" sz="2400" dirty="0"/>
              <a:t>c.) Solve for the gradient of compliance with respect to density 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b="1" dirty="0">
                <a:highlight>
                  <a:srgbClr val="FFFF00"/>
                </a:highlight>
              </a:rPr>
              <a:t>dc = -penal * x.^(penal-1) .* </a:t>
            </a:r>
            <a:r>
              <a:rPr lang="en-US" sz="2400" b="1" dirty="0" err="1">
                <a:highlight>
                  <a:srgbClr val="FFFF00"/>
                </a:highlight>
              </a:rPr>
              <a:t>ce</a:t>
            </a:r>
            <a:r>
              <a:rPr lang="en-US" sz="2400" b="1" dirty="0">
                <a:highlight>
                  <a:srgbClr val="FFFF00"/>
                </a:highlight>
              </a:rPr>
              <a:t>;</a:t>
            </a:r>
          </a:p>
          <a:p>
            <a:pPr fontAlgn="base"/>
            <a:endParaRPr lang="en-US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Positive gradient -&gt; add more material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Negative gradient -&gt; reduce material  </a:t>
            </a:r>
          </a:p>
          <a:p>
            <a:pPr fontAlgn="base"/>
            <a:br>
              <a:rPr lang="en-US" sz="2400" dirty="0"/>
            </a:br>
            <a:br>
              <a:rPr lang="en-US" sz="2400" b="1" dirty="0">
                <a:highlight>
                  <a:srgbClr val="FFFF00"/>
                </a:highlight>
              </a:rPr>
            </a:br>
            <a:r>
              <a:rPr lang="en-US" sz="2400" b="1" dirty="0"/>
              <a:t>        </a:t>
            </a:r>
            <a:br>
              <a:rPr lang="en-US" sz="1600" dirty="0"/>
            </a:br>
            <a:endParaRPr lang="en-US" sz="1600" dirty="0"/>
          </a:p>
          <a:p>
            <a:pPr fontAlgn="base"/>
            <a:endParaRPr lang="en-US" sz="1600" dirty="0"/>
          </a:p>
          <a:p>
            <a:pPr fontAlgn="base"/>
            <a:r>
              <a:rPr lang="en-US" sz="1800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3630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2D265-2441-3D56-9599-3B1FC1FC4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705AA-E1CB-167F-F3AC-C7E8082067AC}"/>
              </a:ext>
            </a:extLst>
          </p:cNvPr>
          <p:cNvSpPr txBox="1"/>
          <p:nvPr/>
        </p:nvSpPr>
        <p:spPr>
          <a:xfrm>
            <a:off x="630435" y="1018845"/>
            <a:ext cx="1094071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Local Optimization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 with an initial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Calculates value for goal (ex. gain, weight)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Changes parameter that improves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Repeats until local optimum has been reached (value is no longer improved)</a:t>
            </a:r>
          </a:p>
          <a:p>
            <a:endParaRPr lang="en-US" sz="2000" dirty="0"/>
          </a:p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Global Optimization (slow)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multiple designs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Best designs are kept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New designs are created by crossing over best designs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Loop runs until improvement becomes marginal </a:t>
            </a:r>
          </a:p>
          <a:p>
            <a:endParaRPr lang="en-US" sz="2000" dirty="0"/>
          </a:p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Topology Optimization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Starts with a single design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Design is continuously improved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Produce a single final optimized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9FAE0-7326-EC7E-E162-69E706752EAB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AF36-EE51-0068-EA5C-ADB376D0ACFE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2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27021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274" y="3008354"/>
            <a:ext cx="1094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Articles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0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058C7-A5EA-12F8-CC72-F570FCD8B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064BD8-4D0D-816A-2F7A-C2D2FD9DCDE1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80874-FAE5-E238-CD6D-38ADF275CDA0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96279-E1CF-C099-3B0C-2A8587037D6F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2FE89-0E12-115C-221C-2ADB72FAB881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7CDF62-B21A-0BA0-FC0E-3B243BA160DE}"/>
              </a:ext>
            </a:extLst>
          </p:cNvPr>
          <p:cNvSpPr txBox="1"/>
          <p:nvPr/>
        </p:nvSpPr>
        <p:spPr>
          <a:xfrm>
            <a:off x="856649" y="1121484"/>
            <a:ext cx="40960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General Notes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/>
              <a:t>Introduces a new way to design lenses for antennas that improves gain without making the antennas larger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/>
              <a:t>GRIN Lenses are made from a single material but the internal structure changes.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kern="0" dirty="0"/>
              <a:t>Variations of structure within the lens are used to bend waves</a:t>
            </a:r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216DF-02FB-A27D-37C9-A290CF5EF739}"/>
              </a:ext>
            </a:extLst>
          </p:cNvPr>
          <p:cNvSpPr txBox="1"/>
          <p:nvPr/>
        </p:nvSpPr>
        <p:spPr>
          <a:xfrm>
            <a:off x="856649" y="4183159"/>
            <a:ext cx="43741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Key Findings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Result: The GRIN lens antenna system preformed similarly to a 20 dB horn antenna (much larger in size)</a:t>
            </a:r>
          </a:p>
          <a:p>
            <a:pPr>
              <a:defRPr/>
            </a:pPr>
            <a:br>
              <a:rPr lang="en-US" dirty="0"/>
            </a:b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BB255-2B04-0161-A536-0CE1E968AD09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39128A-7A6C-DA67-D50B-8862AF05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75" y="4305837"/>
            <a:ext cx="2921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4"/>
            <a:extLst>
              <a:ext uri="{FF2B5EF4-FFF2-40B4-BE49-F238E27FC236}">
                <a16:creationId xmlns:a16="http://schemas.microsoft.com/office/drawing/2014/main" id="{B786B300-AC07-99C5-7CA7-29CC74B7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60" y="1456386"/>
            <a:ext cx="5738231" cy="24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6650" y="1121484"/>
            <a:ext cx="616760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What is Gain?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Gain (dB) is a measure of how strong the antennas signal is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 dB: spreads power equally in all directions (theoretical)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10 dB: 10× stronger in one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20 dB: 100× stronger in one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r>
              <a:rPr lang="en-US" sz="2400" b="1" u="sng" dirty="0"/>
              <a:t>Benefits of GRIN Lenses 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Increases gain (creates a stronger and more focused signal)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Reduces sidelobes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Makes the antenna smaller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542DFBC-FA9F-AE4A-B726-7A4644D8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8" y="2966979"/>
            <a:ext cx="3060585" cy="306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8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A6BFC-62D5-A276-A8E6-DB44A6FE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B3288-905F-A401-6BDF-DEA34925C65B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B8754-9E77-CBCE-E16B-BE5C53B0654B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13ECA-E7C9-3E0D-C219-2608B236B030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B5A966-BBC1-3A29-B778-6B1A637CE568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108968-EDAB-F1F2-1ABC-D63ADCAFB66E}"/>
              </a:ext>
            </a:extLst>
          </p:cNvPr>
          <p:cNvSpPr txBox="1"/>
          <p:nvPr/>
        </p:nvSpPr>
        <p:spPr>
          <a:xfrm>
            <a:off x="856649" y="1121484"/>
            <a:ext cx="1036794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How are GRIN lenses designed?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Transformation Optics </a:t>
            </a:r>
          </a:p>
          <a:p>
            <a:pPr lvl="1"/>
            <a:r>
              <a:rPr lang="en-US" sz="2000" dirty="0"/>
              <a:t>(used for designing 2D GRIN Lenses)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Start with an existing lens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Apply a coordinate transformation so that the electromagnetic waves behave as if space is bent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Derive the material properties that you need from that equation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Build the lens using those material properties </a:t>
            </a:r>
          </a:p>
          <a:p>
            <a:pPr lvl="1"/>
            <a:endParaRPr lang="en-US" sz="2400" b="1" u="sng" dirty="0"/>
          </a:p>
          <a:p>
            <a:r>
              <a:rPr lang="en-US" sz="2400" b="1" u="sng" dirty="0"/>
              <a:t>Limitations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 Often produces anisotropic materials, or materials with extremely high permittivity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We want GRIN lenses to be easily fabricated</a:t>
            </a:r>
          </a:p>
          <a:p>
            <a:br>
              <a:rPr lang="en-US" sz="2000" dirty="0"/>
            </a:br>
            <a:endParaRPr lang="en-US" sz="20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DA898B-24C2-0989-206C-FC88FFA1A3C7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6146" name="Picture 2" descr="Transformation optics for antennas: why limit the bandwidth with  metamaterials? | Scientific Reports">
            <a:extLst>
              <a:ext uri="{FF2B5EF4-FFF2-40B4-BE49-F238E27FC236}">
                <a16:creationId xmlns:a16="http://schemas.microsoft.com/office/drawing/2014/main" id="{0CF3669E-F0C2-B369-B547-30D6CE89B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0" r="-323"/>
          <a:stretch>
            <a:fillRect/>
          </a:stretch>
        </p:blipFill>
        <p:spPr bwMode="auto">
          <a:xfrm>
            <a:off x="6337386" y="5062429"/>
            <a:ext cx="5459979" cy="130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9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680F-AA38-D3FA-4876-E424F442D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189736-C3B5-B080-76E8-EE03897BBCB4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8B3B4-8AB5-A87A-E114-EDC8BEE957FA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BB958-75ED-D347-5B30-066FE3EDED71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EDB80F-7812-455F-D95F-6D484CEC9DDB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911B03-8236-F268-ACEE-09F9B67D642A}"/>
              </a:ext>
            </a:extLst>
          </p:cNvPr>
          <p:cNvSpPr txBox="1"/>
          <p:nvPr/>
        </p:nvSpPr>
        <p:spPr>
          <a:xfrm>
            <a:off x="856648" y="1018845"/>
            <a:ext cx="904272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How do voxels change an object?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Tweak voxel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Re-run simulation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Repeat for each voxel (thousands of simulations end up being run)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b="1" u="sng" kern="0" dirty="0">
                <a:solidFill>
                  <a:srgbClr val="000000"/>
                </a:solidFill>
              </a:rPr>
              <a:t>How are GRIN lens designed?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Instead of TO GRIN lenses can be designed using </a:t>
            </a:r>
            <a:r>
              <a:rPr lang="en-US" sz="2000" b="1" dirty="0"/>
              <a:t>Adjoint Optimization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Adjoint Optimization uses only two simulations to see how each voxel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Forward Simulation 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Antenna is turned on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Waves pass though the lens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 the gain of the beam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Adjoint Simulation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Its flipped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 virtual electromagnetic is wave toward the antenna 		</a:t>
            </a:r>
          </a:p>
          <a:p>
            <a:pPr lvl="3"/>
            <a:r>
              <a:rPr lang="en-US" sz="2000" dirty="0"/>
              <a:t>(in direction we want to maximize gain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2571D-B7C5-DF1D-DE38-51FA2BAA8EC6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8194" name="Picture 2" descr="Radiology vs Oncology: The Difference Between Pixels and Voxels | Haroun  Benayan posted on the topic | LinkedIn">
            <a:extLst>
              <a:ext uri="{FF2B5EF4-FFF2-40B4-BE49-F238E27FC236}">
                <a16:creationId xmlns:a16="http://schemas.microsoft.com/office/drawing/2014/main" id="{9EDCE566-C0A3-B23E-8962-C77CE09DA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402" y="1380541"/>
            <a:ext cx="2390332" cy="141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43E29C-134F-9B60-8CFE-2B8B0DDA02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13" r="2601" b="-636"/>
          <a:stretch>
            <a:fillRect/>
          </a:stretch>
        </p:blipFill>
        <p:spPr>
          <a:xfrm>
            <a:off x="7732257" y="4364987"/>
            <a:ext cx="4214578" cy="19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340A2-ADC8-9BDD-4D29-FBE8F1DFA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848EE7-7106-21AA-958A-3758B2433EDA}"/>
              </a:ext>
            </a:extLst>
          </p:cNvPr>
          <p:cNvSpPr txBox="1"/>
          <p:nvPr/>
        </p:nvSpPr>
        <p:spPr>
          <a:xfrm>
            <a:off x="3516923" y="96715"/>
            <a:ext cx="82804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AA7C1-4D7F-67F6-2B91-37B4AAE4D4C2}"/>
              </a:ext>
            </a:extLst>
          </p:cNvPr>
          <p:cNvSpPr txBox="1"/>
          <p:nvPr/>
        </p:nvSpPr>
        <p:spPr>
          <a:xfrm>
            <a:off x="3516923" y="1"/>
            <a:ext cx="8429912" cy="922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2400" dirty="0"/>
              <a:t>Adjoint Sensitivity Optimization of Three-Dimensional Directivity-Enhancing, Size-Reducing GRIN Lenses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2A0F3-26D5-4D30-4AD3-14804E524A10}"/>
              </a:ext>
            </a:extLst>
          </p:cNvPr>
          <p:cNvSpPr/>
          <p:nvPr/>
        </p:nvSpPr>
        <p:spPr>
          <a:xfrm>
            <a:off x="465468" y="6519446"/>
            <a:ext cx="11723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E. B. Whiting et al., "Adjoint Sensitivity Optimization of Three-Dimensional Directivity-Enhancing, Size-Reducing GRIN Lenses," in IEEE Antennas and Wireless Propagation Letters, vol. 21, no. 11, pp. 2166-2170, Nov. 2022, </a:t>
            </a:r>
            <a:r>
              <a:rPr lang="en-US" sz="800" dirty="0" err="1"/>
              <a:t>doi</a:t>
            </a:r>
            <a:r>
              <a:rPr lang="en-US" sz="800" dirty="0"/>
              <a:t>: 10.1109/LAWP.2022.3182900.</a:t>
            </a:r>
          </a:p>
          <a:p>
            <a:r>
              <a:rPr lang="en-US" sz="800" dirty="0"/>
              <a:t>keywords: {</a:t>
            </a:r>
            <a:r>
              <a:rPr lang="en-US" sz="800" dirty="0" err="1"/>
              <a:t>Lenses;Permittivity;Optimization;Three-dimensional</a:t>
            </a:r>
            <a:r>
              <a:rPr lang="en-US" sz="800" dirty="0"/>
              <a:t> </a:t>
            </a:r>
            <a:r>
              <a:rPr lang="en-US" sz="800" dirty="0" err="1"/>
              <a:t>displays;Gain;Electric</a:t>
            </a:r>
            <a:r>
              <a:rPr lang="en-US" sz="800" dirty="0"/>
              <a:t> </a:t>
            </a:r>
            <a:r>
              <a:rPr lang="en-US" sz="800" dirty="0" err="1"/>
              <a:t>fields;Computational</a:t>
            </a:r>
            <a:r>
              <a:rPr lang="en-US" sz="800" dirty="0"/>
              <a:t> </a:t>
            </a:r>
            <a:r>
              <a:rPr lang="en-US" sz="800" dirty="0" err="1"/>
              <a:t>modeling;Additive</a:t>
            </a:r>
            <a:r>
              <a:rPr lang="en-US" sz="800" dirty="0"/>
              <a:t> </a:t>
            </a:r>
            <a:r>
              <a:rPr lang="en-US" sz="800" dirty="0" err="1"/>
              <a:t>manufacturing;gradient</a:t>
            </a:r>
            <a:r>
              <a:rPr lang="en-US" sz="800" dirty="0"/>
              <a:t> </a:t>
            </a:r>
            <a:r>
              <a:rPr lang="en-US" sz="800" dirty="0" err="1"/>
              <a:t>optimization;gradient</a:t>
            </a:r>
            <a:r>
              <a:rPr lang="en-US" sz="800" dirty="0"/>
              <a:t> Index (GRIN);inverse design},</a:t>
            </a:r>
          </a:p>
          <a:p>
            <a:endParaRPr lang="en-US" sz="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C507F-3CEC-76E1-C0BD-70515EA23048}"/>
              </a:ext>
            </a:extLst>
          </p:cNvPr>
          <p:cNvCxnSpPr/>
          <p:nvPr/>
        </p:nvCxnSpPr>
        <p:spPr>
          <a:xfrm>
            <a:off x="342900" y="6496969"/>
            <a:ext cx="11845645" cy="0"/>
          </a:xfrm>
          <a:prstGeom prst="line">
            <a:avLst/>
          </a:prstGeom>
          <a:ln>
            <a:solidFill>
              <a:srgbClr val="1E41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773CB9-14A2-6436-415E-71F7B90F0FCA}"/>
              </a:ext>
            </a:extLst>
          </p:cNvPr>
          <p:cNvSpPr txBox="1"/>
          <p:nvPr/>
        </p:nvSpPr>
        <p:spPr>
          <a:xfrm>
            <a:off x="869901" y="933811"/>
            <a:ext cx="7333195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u="sng" kern="0" dirty="0">
                <a:solidFill>
                  <a:srgbClr val="000000"/>
                </a:solidFill>
              </a:rPr>
              <a:t>Gradient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By multiplying the </a:t>
            </a:r>
            <a:r>
              <a:rPr lang="en-US" b="1" dirty="0"/>
              <a:t>forward field x adjoint field </a:t>
            </a:r>
            <a:r>
              <a:rPr lang="en-US" dirty="0"/>
              <a:t>you get the </a:t>
            </a:r>
            <a:r>
              <a:rPr lang="en-US" b="1" dirty="0"/>
              <a:t>gradient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Forward field is the actual radiated field (Volts/Meter)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Adjoint field is the backward propagating field (Volts/Meter)</a:t>
            </a:r>
            <a:endParaRPr lang="en-US" sz="2400" b="1" u="sng" kern="0" dirty="0">
              <a:solidFill>
                <a:srgbClr val="000000"/>
              </a:solidFill>
            </a:endParaRPr>
          </a:p>
          <a:p>
            <a:pPr lvl="1"/>
            <a:endParaRPr lang="en-US" sz="24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u="sng" kern="0" dirty="0">
                <a:solidFill>
                  <a:srgbClr val="000000"/>
                </a:solidFill>
              </a:rPr>
              <a:t>Permittivity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Positive gradient -&gt; Increase permittivity 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Negative gradient -&gt; Decrease permittivity here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Near Zero gradient -&gt; No change needed here</a:t>
            </a:r>
          </a:p>
          <a:p>
            <a:pPr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dielectric material = higher permittivity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 decrease the permittivity by adding more air (voids)</a:t>
            </a:r>
          </a:p>
          <a:p>
            <a:pPr lvl="1"/>
            <a:endParaRPr lang="en-US" sz="2400" b="1" u="sng" kern="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u="sng" kern="0" dirty="0">
                <a:solidFill>
                  <a:srgbClr val="000000"/>
                </a:solidFill>
              </a:rPr>
              <a:t>Permittivity describes how a material responds to a electric field </a:t>
            </a: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High permittivity -&gt; electromagnetic waves travel slower through the material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Low permittivity -&gt; waves travel faster through the material </a:t>
            </a:r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3"/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>
              <a:defRPr/>
            </a:pPr>
            <a:br>
              <a:rPr lang="en-US" b="1" kern="0" dirty="0"/>
            </a:br>
            <a:br>
              <a:rPr lang="en-US" b="1" kern="0" dirty="0"/>
            </a:br>
            <a:endParaRPr 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8CD636-707A-7052-ED78-B44B2A5AAF92}"/>
              </a:ext>
            </a:extLst>
          </p:cNvPr>
          <p:cNvSpPr/>
          <p:nvPr/>
        </p:nvSpPr>
        <p:spPr>
          <a:xfrm>
            <a:off x="1406850" y="57150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i="1" u="sng" kern="0" dirty="0">
              <a:solidFill>
                <a:srgbClr val="0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46A1A9-8348-7A86-EDA8-3FE66CB69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t="53665" r="47837"/>
          <a:stretch>
            <a:fillRect/>
          </a:stretch>
        </p:blipFill>
        <p:spPr bwMode="auto">
          <a:xfrm>
            <a:off x="8545036" y="2834714"/>
            <a:ext cx="3301568" cy="170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7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01AF7EC2-B385-4C62-859B-0CAC95D1F3A3}" vid="{461DB007-4CB6-4F6B-A4FE-1217F7C4F5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arl_Widescreen_ARL_Powerpoint_Template</Template>
  <TotalTime>14712</TotalTime>
  <Words>3063</Words>
  <Application>Microsoft Macintosh PowerPoint</Application>
  <PresentationFormat>Widescreen</PresentationFormat>
  <Paragraphs>544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S. Welsh</dc:creator>
  <cp:lastModifiedBy>Gaind, Shivam</cp:lastModifiedBy>
  <cp:revision>100</cp:revision>
  <dcterms:created xsi:type="dcterms:W3CDTF">2020-07-16T02:58:12Z</dcterms:created>
  <dcterms:modified xsi:type="dcterms:W3CDTF">2026-02-20T14:00:45Z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fa34445f-0d0d-4bd3-bff7-3ac06ee46c5c</vt:lpwstr>
  </property>
  <property fmtid="{D5CDD505-2E9C-101B-9397-08002B2CF9AE}" pid="3" name="DataType">
    <vt:lpwstr>NULL</vt:lpwstr>
  </property>
</Properties>
</file>